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70" r:id="rId2"/>
    <p:sldId id="271" r:id="rId3"/>
    <p:sldId id="272" r:id="rId4"/>
  </p:sldIdLst>
  <p:sldSz cx="10680700" cy="7556500"/>
  <p:notesSz cx="10234613" cy="1466215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359833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round/>
            </a:ln>
          </a:left>
          <a:right>
            <a:ln w="3175" cap="flat">
              <a:solidFill>
                <a:srgbClr val="000000"/>
              </a:solidFill>
              <a:prstDash val="solid"/>
              <a:round/>
            </a:ln>
          </a:right>
          <a:top>
            <a:ln w="3175" cap="flat">
              <a:solidFill>
                <a:srgbClr val="000000"/>
              </a:solidFill>
              <a:prstDash val="solid"/>
              <a:round/>
            </a:ln>
          </a:top>
          <a:bottom>
            <a:ln w="3175" cap="flat">
              <a:solidFill>
                <a:srgbClr val="000000"/>
              </a:solidFill>
              <a:prstDash val="solid"/>
              <a:round/>
            </a:ln>
          </a:bottom>
          <a:insideH>
            <a:ln w="3175" cap="flat">
              <a:solidFill>
                <a:srgbClr val="000000"/>
              </a:solidFill>
              <a:prstDash val="solid"/>
              <a:round/>
            </a:ln>
          </a:insideH>
          <a:insideV>
            <a:ln w="317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2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  <a:prstGeom prst="rect">
            <a:avLst/>
          </a:prstGeom>
        </p:spPr>
        <p:txBody>
          <a:bodyPr lIns="135906" tIns="67953" rIns="135906" bIns="67953"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1364618" y="6964522"/>
            <a:ext cx="7505382" cy="6597968"/>
          </a:xfrm>
          <a:prstGeom prst="rect">
            <a:avLst/>
          </a:prstGeom>
        </p:spPr>
        <p:txBody>
          <a:bodyPr lIns="135906" tIns="67953" rIns="135906" bIns="67953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846327" latinLnBrk="0">
      <a:defRPr sz="1100">
        <a:latin typeface="+mj-lt"/>
        <a:ea typeface="+mj-ea"/>
        <a:cs typeface="+mj-cs"/>
        <a:sym typeface="Calibri"/>
      </a:defRPr>
    </a:lvl1pPr>
    <a:lvl2pPr indent="228600" defTabSz="846327" latinLnBrk="0">
      <a:defRPr sz="1100">
        <a:latin typeface="+mj-lt"/>
        <a:ea typeface="+mj-ea"/>
        <a:cs typeface="+mj-cs"/>
        <a:sym typeface="Calibri"/>
      </a:defRPr>
    </a:lvl2pPr>
    <a:lvl3pPr indent="457200" defTabSz="846327" latinLnBrk="0">
      <a:defRPr sz="1100">
        <a:latin typeface="+mj-lt"/>
        <a:ea typeface="+mj-ea"/>
        <a:cs typeface="+mj-cs"/>
        <a:sym typeface="Calibri"/>
      </a:defRPr>
    </a:lvl3pPr>
    <a:lvl4pPr indent="685800" defTabSz="846327" latinLnBrk="0">
      <a:defRPr sz="1100">
        <a:latin typeface="+mj-lt"/>
        <a:ea typeface="+mj-ea"/>
        <a:cs typeface="+mj-cs"/>
        <a:sym typeface="Calibri"/>
      </a:defRPr>
    </a:lvl4pPr>
    <a:lvl5pPr indent="914400" defTabSz="846327" latinLnBrk="0">
      <a:defRPr sz="1100">
        <a:latin typeface="+mj-lt"/>
        <a:ea typeface="+mj-ea"/>
        <a:cs typeface="+mj-cs"/>
        <a:sym typeface="Calibri"/>
      </a:defRPr>
    </a:lvl5pPr>
    <a:lvl6pPr indent="1143000" defTabSz="846327" latinLnBrk="0">
      <a:defRPr sz="1100">
        <a:latin typeface="+mj-lt"/>
        <a:ea typeface="+mj-ea"/>
        <a:cs typeface="+mj-cs"/>
        <a:sym typeface="Calibri"/>
      </a:defRPr>
    </a:lvl6pPr>
    <a:lvl7pPr indent="1371600" defTabSz="846327" latinLnBrk="0">
      <a:defRPr sz="1100">
        <a:latin typeface="+mj-lt"/>
        <a:ea typeface="+mj-ea"/>
        <a:cs typeface="+mj-cs"/>
        <a:sym typeface="Calibri"/>
      </a:defRPr>
    </a:lvl7pPr>
    <a:lvl8pPr indent="1600200" defTabSz="846327" latinLnBrk="0">
      <a:defRPr sz="1100">
        <a:latin typeface="+mj-lt"/>
        <a:ea typeface="+mj-ea"/>
        <a:cs typeface="+mj-cs"/>
        <a:sym typeface="Calibri"/>
      </a:defRPr>
    </a:lvl8pPr>
    <a:lvl9pPr indent="1828800" defTabSz="846327" latinLnBrk="0">
      <a:defRPr sz="11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7006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3097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231900" y="1100138"/>
            <a:ext cx="7770813" cy="549751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2221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şlık Metni"/>
          <p:cNvSpPr txBox="1">
            <a:spLocks noGrp="1"/>
          </p:cNvSpPr>
          <p:nvPr>
            <p:ph type="title"/>
          </p:nvPr>
        </p:nvSpPr>
        <p:spPr>
          <a:xfrm>
            <a:off x="1767754" y="1657751"/>
            <a:ext cx="7145192" cy="2194929"/>
          </a:xfrm>
          <a:prstGeom prst="rect">
            <a:avLst/>
          </a:prstGeom>
        </p:spPr>
        <p:txBody>
          <a:bodyPr anchor="b"/>
          <a:lstStyle>
            <a:lvl1pPr algn="ctr">
              <a:defRPr sz="6600"/>
            </a:lvl1pPr>
          </a:lstStyle>
          <a:p>
            <a:r>
              <a:t>Başlık Metni</a:t>
            </a:r>
          </a:p>
        </p:txBody>
      </p:sp>
      <p:sp>
        <p:nvSpPr>
          <p:cNvPr id="13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2188060" y="3937324"/>
            <a:ext cx="6304580" cy="1522148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640080" algn="ctr">
              <a:buSzTx/>
              <a:buFontTx/>
              <a:buNone/>
              <a:defRPr sz="2400"/>
            </a:lvl2pPr>
            <a:lvl3pPr marL="0" indent="1280160" algn="ctr">
              <a:buSzTx/>
              <a:buFontTx/>
              <a:buNone/>
              <a:defRPr sz="2400"/>
            </a:lvl3pPr>
            <a:lvl4pPr marL="0" indent="1920239" algn="ctr">
              <a:buSzTx/>
              <a:buFontTx/>
              <a:buNone/>
              <a:defRPr sz="2400"/>
            </a:lvl4pPr>
            <a:lvl5pPr marL="0" indent="2560320" algn="ctr">
              <a:buSzTx/>
              <a:buFontTx/>
              <a:buNone/>
              <a:defRPr sz="2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59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7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</p:spPr>
        <p:txBody>
          <a:bodyPr/>
          <a:lstStyle>
            <a:lvl1pPr marL="247303" indent="-247303">
              <a:defRPr sz="3400"/>
            </a:lvl1pPr>
            <a:lvl2pPr marL="919089" indent="-279009">
              <a:defRPr sz="3400"/>
            </a:lvl2pPr>
            <a:lvl3pPr marL="1609898" indent="-329738">
              <a:defRPr sz="3400"/>
            </a:lvl3pPr>
            <a:lvl4pPr marL="2308859" indent="-388619">
              <a:defRPr sz="3400"/>
            </a:lvl4pPr>
            <a:lvl5pPr marL="2948939" indent="-388619">
              <a:defRPr sz="3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716311" y="2517334"/>
            <a:ext cx="2711189" cy="3504005"/>
          </a:xfrm>
          <a:prstGeom prst="rect">
            <a:avLst/>
          </a:prstGeom>
          <a:ln w="12700"/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aşlık Metni"/>
          <p:cNvSpPr txBox="1">
            <a:spLocks noGrp="1"/>
          </p:cNvSpPr>
          <p:nvPr>
            <p:ph type="title"/>
          </p:nvPr>
        </p:nvSpPr>
        <p:spPr>
          <a:xfrm>
            <a:off x="1716312" y="1046265"/>
            <a:ext cx="2711189" cy="1471070"/>
          </a:xfrm>
          <a:prstGeom prst="rect">
            <a:avLst/>
          </a:prstGeom>
        </p:spPr>
        <p:txBody>
          <a:bodyPr anchor="b"/>
          <a:lstStyle>
            <a:lvl1pPr>
              <a:defRPr sz="3400"/>
            </a:lvl1pPr>
          </a:lstStyle>
          <a:p>
            <a:r>
              <a:t>Başlık Metni</a:t>
            </a:r>
          </a:p>
        </p:txBody>
      </p:sp>
      <p:sp>
        <p:nvSpPr>
          <p:cNvPr id="84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710986" y="1533704"/>
            <a:ext cx="4255592" cy="4480339"/>
          </a:xfrm>
          <a:prstGeom prst="rect">
            <a:avLst/>
          </a:prstGeom>
          <a:ln w="12700"/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Gövde Düzeyi Bir…"/>
          <p:cNvSpPr txBox="1">
            <a:spLocks noGrp="1"/>
          </p:cNvSpPr>
          <p:nvPr>
            <p:ph type="body" sz="quarter" idx="1"/>
          </p:nvPr>
        </p:nvSpPr>
        <p:spPr>
          <a:xfrm>
            <a:off x="1716312" y="2517334"/>
            <a:ext cx="2711189" cy="350400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640080">
              <a:buSzTx/>
              <a:buFontTx/>
              <a:buNone/>
              <a:defRPr sz="1600"/>
            </a:lvl2pPr>
            <a:lvl3pPr marL="0" indent="1280160">
              <a:buSzTx/>
              <a:buFontTx/>
              <a:buNone/>
              <a:defRPr sz="1600"/>
            </a:lvl3pPr>
            <a:lvl4pPr marL="0" indent="1920239">
              <a:buSzTx/>
              <a:buFontTx/>
              <a:buNone/>
              <a:defRPr sz="1600"/>
            </a:lvl4pPr>
            <a:lvl5pPr marL="0" indent="2560320">
              <a:buSzTx/>
              <a:buFontTx/>
              <a:buNone/>
              <a:defRPr sz="16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86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aşlık Metni"/>
          <p:cNvSpPr txBox="1">
            <a:spLocks noGrp="1"/>
          </p:cNvSpPr>
          <p:nvPr>
            <p:ph type="title"/>
          </p:nvPr>
        </p:nvSpPr>
        <p:spPr>
          <a:xfrm>
            <a:off x="1715216" y="961622"/>
            <a:ext cx="7250268" cy="1218594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94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6" y="2304262"/>
            <a:ext cx="7250268" cy="4000199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95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aşlık Metni"/>
          <p:cNvSpPr txBox="1">
            <a:spLocks noGrp="1"/>
          </p:cNvSpPr>
          <p:nvPr>
            <p:ph type="title"/>
          </p:nvPr>
        </p:nvSpPr>
        <p:spPr>
          <a:xfrm>
            <a:off x="7152917" y="961620"/>
            <a:ext cx="1812568" cy="5342841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103" name="Gövde Düzeyi Bir…"/>
          <p:cNvSpPr txBox="1">
            <a:spLocks noGrp="1"/>
          </p:cNvSpPr>
          <p:nvPr>
            <p:ph type="body" sz="half" idx="1"/>
          </p:nvPr>
        </p:nvSpPr>
        <p:spPr>
          <a:xfrm>
            <a:off x="1715217" y="961620"/>
            <a:ext cx="5332625" cy="5342841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04" name="Slayt Numarası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Metni"/>
          <p:cNvSpPr txBox="1">
            <a:spLocks noGrp="1"/>
          </p:cNvSpPr>
          <p:nvPr>
            <p:ph type="title"/>
          </p:nvPr>
        </p:nvSpPr>
        <p:spPr>
          <a:xfrm>
            <a:off x="1557602" y="710605"/>
            <a:ext cx="7565496" cy="13864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 anchor="ctr">
            <a:normAutofit/>
          </a:bodyPr>
          <a:lstStyle/>
          <a:p>
            <a:r>
              <a:t>Başlık Metni</a:t>
            </a:r>
          </a:p>
        </p:txBody>
      </p:sp>
      <p:sp>
        <p:nvSpPr>
          <p:cNvPr id="4" name="Gövde Düzeyi Bir…"/>
          <p:cNvSpPr txBox="1">
            <a:spLocks noGrp="1"/>
          </p:cNvSpPr>
          <p:nvPr>
            <p:ph type="body" idx="1"/>
          </p:nvPr>
        </p:nvSpPr>
        <p:spPr>
          <a:xfrm>
            <a:off x="1557602" y="2097028"/>
            <a:ext cx="7565496" cy="483351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>
            <a:normAutofit/>
          </a:bodyPr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5" name="Slayt Numarası"/>
          <p:cNvSpPr txBox="1">
            <a:spLocks noGrp="1"/>
          </p:cNvSpPr>
          <p:nvPr>
            <p:ph type="sldNum" sz="quarter" idx="2"/>
          </p:nvPr>
        </p:nvSpPr>
        <p:spPr>
          <a:xfrm>
            <a:off x="8738256" y="6528748"/>
            <a:ext cx="227228" cy="216909"/>
          </a:xfrm>
          <a:prstGeom prst="rect">
            <a:avLst/>
          </a:prstGeom>
          <a:ln w="3175">
            <a:miter lim="400000"/>
          </a:ln>
        </p:spPr>
        <p:txBody>
          <a:bodyPr wrap="none" lIns="30021" tIns="30021" rIns="30021" bIns="30021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fr" descr="Genele Açık"/>
          <p:cNvSpPr txBox="1"/>
          <p:nvPr/>
        </p:nvSpPr>
        <p:spPr>
          <a:xfrm>
            <a:off x="0" y="7236460"/>
            <a:ext cx="10680700" cy="19143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0021" tIns="30021" rIns="30021" bIns="30021">
            <a:spAutoFit/>
          </a:bodyPr>
          <a:lstStyle>
            <a:lvl1pPr algn="r">
              <a:defRPr sz="6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algn="r"/>
            <a:r>
              <a:rPr lang="tr-TR" sz="850" b="0" i="0" u="none" baseline="0">
                <a:solidFill>
                  <a:srgbClr val="000000"/>
                </a:solidFill>
                <a:latin typeface="verdana" panose="020B0604030504040204" pitchFamily="34" charset="0"/>
              </a:rPr>
              <a:t>Genele Açık</a:t>
            </a:r>
            <a:endParaRPr sz="850" b="0" i="0" u="none" baseline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p:transition spd="med"/>
  <p:txStyles>
    <p:titleStyle>
      <a:lvl1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100753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9772" marR="0" indent="-229772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911629" marR="0" indent="-27154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600200" marR="0" indent="-320039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227868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91876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55884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4198925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4839004" marR="0" indent="-358444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5479084" marR="0" indent="-358445" algn="l" defTabSz="1007533" rtl="0" latinLnBrk="0">
        <a:lnSpc>
          <a:spcPct val="90000"/>
        </a:lnSpc>
        <a:spcBef>
          <a:spcPts val="11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35983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481" y="1777715"/>
            <a:ext cx="9649139" cy="301872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/>
          </p:nvPr>
        </p:nvGraphicFramePr>
        <p:xfrm>
          <a:off x="926744" y="5163533"/>
          <a:ext cx="4092695" cy="18548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84789">
                  <a:extLst>
                    <a:ext uri="{9D8B030D-6E8A-4147-A177-3AD203B41FA5}">
                      <a16:colId xmlns:a16="http://schemas.microsoft.com/office/drawing/2014/main" val="484382635"/>
                    </a:ext>
                  </a:extLst>
                </a:gridCol>
                <a:gridCol w="640779">
                  <a:extLst>
                    <a:ext uri="{9D8B030D-6E8A-4147-A177-3AD203B41FA5}">
                      <a16:colId xmlns:a16="http://schemas.microsoft.com/office/drawing/2014/main" val="2974610370"/>
                    </a:ext>
                  </a:extLst>
                </a:gridCol>
                <a:gridCol w="644892">
                  <a:extLst>
                    <a:ext uri="{9D8B030D-6E8A-4147-A177-3AD203B41FA5}">
                      <a16:colId xmlns:a16="http://schemas.microsoft.com/office/drawing/2014/main" val="817640691"/>
                    </a:ext>
                  </a:extLst>
                </a:gridCol>
                <a:gridCol w="529390">
                  <a:extLst>
                    <a:ext uri="{9D8B030D-6E8A-4147-A177-3AD203B41FA5}">
                      <a16:colId xmlns:a16="http://schemas.microsoft.com/office/drawing/2014/main" val="266372803"/>
                    </a:ext>
                  </a:extLst>
                </a:gridCol>
                <a:gridCol w="1592845">
                  <a:extLst>
                    <a:ext uri="{9D8B030D-6E8A-4147-A177-3AD203B41FA5}">
                      <a16:colId xmlns:a16="http://schemas.microsoft.com/office/drawing/2014/main" val="2728138849"/>
                    </a:ext>
                  </a:extLst>
                </a:gridCol>
              </a:tblGrid>
              <a:tr h="263358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NURDAĞ-HAMİDİYE-KUZOLUK </a:t>
                      </a:r>
                      <a:r>
                        <a:rPr lang="tr-TR" sz="800" u="none" strike="noStrike" dirty="0">
                          <a:effectLst/>
                          <a:latin typeface="+mj-lt"/>
                        </a:rPr>
                        <a:t>ENERJİ NAKİL HATTI TESİSİ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700295"/>
                  </a:ext>
                </a:extLst>
              </a:tr>
              <a:tr h="192505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565573"/>
                  </a:ext>
                </a:extLst>
              </a:tr>
              <a:tr h="221208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>
                          <a:effectLst/>
                          <a:latin typeface="+mj-lt"/>
                        </a:rPr>
                        <a:t>İLİ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İLÇESİ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MAHALLESİ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ADA NO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PARSEL NO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856720769"/>
                  </a:ext>
                </a:extLst>
              </a:tr>
              <a:tr h="392588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GAZİANTEP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NURDAĞI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HİSAR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174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1,2,3,4,5,6,7,8,9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2558536668"/>
                  </a:ext>
                </a:extLst>
              </a:tr>
              <a:tr h="392588"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181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1,13,14,15,18,19,20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200340268"/>
                  </a:ext>
                </a:extLst>
              </a:tr>
              <a:tr h="392588"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183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1,51,52,53,54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1606874844"/>
                  </a:ext>
                </a:extLst>
              </a:tr>
            </a:tbl>
          </a:graphicData>
        </a:graphic>
      </p:graphicFrame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Hisar </a:t>
            </a:r>
            <a:r>
              <a:rPr lang="tr-TR" sz="2500" b="1" dirty="0"/>
              <a:t>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Nurdağı Asliye </a:t>
            </a:r>
            <a:r>
              <a:rPr lang="tr-TR" sz="1600" dirty="0"/>
              <a:t>Hukuk Mahkemelerince belirlenen bedeller </a:t>
            </a:r>
            <a:r>
              <a:rPr lang="tr-TR" sz="1600" b="1" dirty="0" smtClean="0"/>
              <a:t>Ziraat Bankası Nurdağı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918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</a:t>
            </a:r>
            <a:r>
              <a:rPr lang="tr-TR" sz="1200" dirty="0" smtClean="0"/>
              <a:t>Nurdağı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</a:t>
            </a:r>
            <a:r>
              <a:rPr lang="tr-TR" sz="1200" dirty="0" smtClean="0"/>
              <a:t>Belgesi,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Ziraat Bankası Nurdağı Şubesine</a:t>
            </a:r>
            <a:r>
              <a:rPr lang="tr-TR" sz="1300" dirty="0" smtClean="0"/>
              <a:t> </a:t>
            </a:r>
            <a:r>
              <a:rPr lang="tr-TR" sz="1300" dirty="0"/>
              <a:t>başvuru yapılması gerekmektedir.</a:t>
            </a:r>
          </a:p>
          <a:p>
            <a:r>
              <a:rPr lang="tr-TR" sz="1200" dirty="0"/>
              <a:t> </a:t>
            </a:r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586" y="2175603"/>
            <a:ext cx="8631523" cy="208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4346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193" y="1777715"/>
            <a:ext cx="9931966" cy="301872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/>
          </p:nvPr>
        </p:nvGraphicFramePr>
        <p:xfrm>
          <a:off x="926744" y="4990616"/>
          <a:ext cx="4001391" cy="213413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9512">
                  <a:extLst>
                    <a:ext uri="{9D8B030D-6E8A-4147-A177-3AD203B41FA5}">
                      <a16:colId xmlns:a16="http://schemas.microsoft.com/office/drawing/2014/main" val="484382635"/>
                    </a:ext>
                  </a:extLst>
                </a:gridCol>
                <a:gridCol w="626484">
                  <a:extLst>
                    <a:ext uri="{9D8B030D-6E8A-4147-A177-3AD203B41FA5}">
                      <a16:colId xmlns:a16="http://schemas.microsoft.com/office/drawing/2014/main" val="2974610370"/>
                    </a:ext>
                  </a:extLst>
                </a:gridCol>
                <a:gridCol w="630505">
                  <a:extLst>
                    <a:ext uri="{9D8B030D-6E8A-4147-A177-3AD203B41FA5}">
                      <a16:colId xmlns:a16="http://schemas.microsoft.com/office/drawing/2014/main" val="817640691"/>
                    </a:ext>
                  </a:extLst>
                </a:gridCol>
                <a:gridCol w="517580">
                  <a:extLst>
                    <a:ext uri="{9D8B030D-6E8A-4147-A177-3AD203B41FA5}">
                      <a16:colId xmlns:a16="http://schemas.microsoft.com/office/drawing/2014/main" val="266372803"/>
                    </a:ext>
                  </a:extLst>
                </a:gridCol>
                <a:gridCol w="1557310">
                  <a:extLst>
                    <a:ext uri="{9D8B030D-6E8A-4147-A177-3AD203B41FA5}">
                      <a16:colId xmlns:a16="http://schemas.microsoft.com/office/drawing/2014/main" val="2728138849"/>
                    </a:ext>
                  </a:extLst>
                </a:gridCol>
              </a:tblGrid>
              <a:tr h="172073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NURDAĞ-HAMİDİYE-KUZOLUK </a:t>
                      </a:r>
                      <a:r>
                        <a:rPr lang="tr-TR" sz="800" u="none" strike="noStrike" dirty="0">
                          <a:effectLst/>
                          <a:latin typeface="+mj-lt"/>
                        </a:rPr>
                        <a:t>ENERJİ NAKİL HATTI TESİSİ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700295"/>
                  </a:ext>
                </a:extLst>
              </a:tr>
              <a:tr h="125779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565573"/>
                  </a:ext>
                </a:extLst>
              </a:tr>
              <a:tr h="144533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>
                          <a:effectLst/>
                          <a:latin typeface="+mj-lt"/>
                        </a:rPr>
                        <a:t>İLİ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İLÇESİ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MAHALLESİ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ADA NO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PARSEL NO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856720769"/>
                  </a:ext>
                </a:extLst>
              </a:tr>
              <a:tr h="256510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GAZİANTEP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NURDAĞI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HAMİDİYE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106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3, 5, 9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2558536668"/>
                  </a:ext>
                </a:extLst>
              </a:tr>
              <a:tr h="274933"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122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1,2,11,12,13,14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200340268"/>
                  </a:ext>
                </a:extLst>
              </a:tr>
              <a:tr h="256510"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123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1,24,25,27,28,29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1606874844"/>
                  </a:ext>
                </a:extLst>
              </a:tr>
              <a:tr h="256510"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124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1,3,5,6,10,11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2811854777"/>
                  </a:ext>
                </a:extLst>
              </a:tr>
              <a:tr h="131045"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125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1925581580"/>
                  </a:ext>
                </a:extLst>
              </a:tr>
              <a:tr h="256510"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137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4,5,6,7,8,9,29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771821433"/>
                  </a:ext>
                </a:extLst>
              </a:tr>
              <a:tr h="256510"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138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4,7,8,11,14,21,22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4112427359"/>
                  </a:ext>
                </a:extLst>
              </a:tr>
            </a:tbl>
          </a:graphicData>
        </a:graphic>
      </p:graphicFrame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Hamidiye 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Nurdağı Asliye </a:t>
            </a:r>
            <a:r>
              <a:rPr lang="tr-TR" sz="1600" dirty="0"/>
              <a:t>Hukuk Mahkemelerince belirlenen bedeller </a:t>
            </a:r>
            <a:r>
              <a:rPr lang="tr-TR" sz="1600" b="1" dirty="0" smtClean="0"/>
              <a:t>Ziraat Bankası Nurdağı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918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</a:t>
            </a:r>
            <a:r>
              <a:rPr lang="tr-TR" sz="1200" dirty="0" smtClean="0"/>
              <a:t>Nurdağı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</a:t>
            </a:r>
            <a:r>
              <a:rPr lang="tr-TR" sz="1200" dirty="0" smtClean="0"/>
              <a:t>Belgesi,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Ziraat Bankası Nurdağı Şubesine</a:t>
            </a:r>
            <a:r>
              <a:rPr lang="tr-TR" sz="1300" dirty="0" smtClean="0"/>
              <a:t> </a:t>
            </a:r>
            <a:r>
              <a:rPr lang="tr-TR" sz="1300" dirty="0"/>
              <a:t>başvuru yapılması gerekmektedir.</a:t>
            </a:r>
          </a:p>
          <a:p>
            <a:r>
              <a:rPr lang="tr-TR" sz="1200" dirty="0"/>
              <a:t> </a:t>
            </a:r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06" y="2409399"/>
            <a:ext cx="9021683" cy="168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05921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ackground-01-01.jpg" descr="background-01-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5719"/>
            <a:ext cx="10680701" cy="75507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" name="Görüntü" descr="Görüntü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193" y="1777715"/>
            <a:ext cx="9931966" cy="301872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Görüntü" descr="Görüntü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9439" y="4796439"/>
            <a:ext cx="5879311" cy="2589023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/>
          </p:nvPr>
        </p:nvGraphicFramePr>
        <p:xfrm>
          <a:off x="1018048" y="5496023"/>
          <a:ext cx="4001391" cy="136089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9512">
                  <a:extLst>
                    <a:ext uri="{9D8B030D-6E8A-4147-A177-3AD203B41FA5}">
                      <a16:colId xmlns:a16="http://schemas.microsoft.com/office/drawing/2014/main" val="484382635"/>
                    </a:ext>
                  </a:extLst>
                </a:gridCol>
                <a:gridCol w="626484">
                  <a:extLst>
                    <a:ext uri="{9D8B030D-6E8A-4147-A177-3AD203B41FA5}">
                      <a16:colId xmlns:a16="http://schemas.microsoft.com/office/drawing/2014/main" val="2974610370"/>
                    </a:ext>
                  </a:extLst>
                </a:gridCol>
                <a:gridCol w="630505">
                  <a:extLst>
                    <a:ext uri="{9D8B030D-6E8A-4147-A177-3AD203B41FA5}">
                      <a16:colId xmlns:a16="http://schemas.microsoft.com/office/drawing/2014/main" val="817640691"/>
                    </a:ext>
                  </a:extLst>
                </a:gridCol>
                <a:gridCol w="517580">
                  <a:extLst>
                    <a:ext uri="{9D8B030D-6E8A-4147-A177-3AD203B41FA5}">
                      <a16:colId xmlns:a16="http://schemas.microsoft.com/office/drawing/2014/main" val="266372803"/>
                    </a:ext>
                  </a:extLst>
                </a:gridCol>
                <a:gridCol w="1557310">
                  <a:extLst>
                    <a:ext uri="{9D8B030D-6E8A-4147-A177-3AD203B41FA5}">
                      <a16:colId xmlns:a16="http://schemas.microsoft.com/office/drawing/2014/main" val="2728138849"/>
                    </a:ext>
                  </a:extLst>
                </a:gridCol>
              </a:tblGrid>
              <a:tr h="172073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NURDAĞ-HAMİDİYE-KUZOLUK </a:t>
                      </a:r>
                      <a:r>
                        <a:rPr lang="tr-TR" sz="800" u="none" strike="noStrike" dirty="0">
                          <a:effectLst/>
                          <a:latin typeface="+mj-lt"/>
                        </a:rPr>
                        <a:t>ENERJİ NAKİL HATTI TESİSİ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700295"/>
                  </a:ext>
                </a:extLst>
              </a:tr>
              <a:tr h="256334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KAMULAŞTIRMASINDA KAMU YARARI BULUNAN TAŞINMAZLAR LİSTESİ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565573"/>
                  </a:ext>
                </a:extLst>
              </a:tr>
              <a:tr h="144533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>
                          <a:effectLst/>
                          <a:latin typeface="+mj-lt"/>
                        </a:rPr>
                        <a:t>İLİ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İLÇESİ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MAHALLESİ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ADA NO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PARSEL NO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856720769"/>
                  </a:ext>
                </a:extLst>
              </a:tr>
              <a:tr h="25651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>
                          <a:effectLst/>
                          <a:latin typeface="+mj-lt"/>
                        </a:rPr>
                        <a:t>GAZİANTEP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NURDAĞI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KIRKPINAR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103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u="none" strike="noStrike" dirty="0" smtClean="0">
                          <a:effectLst/>
                          <a:latin typeface="+mj-lt"/>
                        </a:rPr>
                        <a:t>7,11,12,13,16,17,19,20,25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2558536668"/>
                  </a:ext>
                </a:extLst>
              </a:tr>
              <a:tr h="274933"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120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4,6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200340268"/>
                  </a:ext>
                </a:extLst>
              </a:tr>
              <a:tr h="256510"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121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8" marR="7078" marT="7078" marB="0" anchor="ctr"/>
                </a:tc>
                <a:extLst>
                  <a:ext uri="{0D108BD9-81ED-4DB2-BD59-A6C34878D82A}">
                    <a16:rowId xmlns:a16="http://schemas.microsoft.com/office/drawing/2014/main" val="1606874844"/>
                  </a:ext>
                </a:extLst>
              </a:tr>
            </a:tbl>
          </a:graphicData>
        </a:graphic>
      </p:graphicFrame>
      <p:sp>
        <p:nvSpPr>
          <p:cNvPr id="116" name="Metin kutusu 5"/>
          <p:cNvSpPr txBox="1"/>
          <p:nvPr/>
        </p:nvSpPr>
        <p:spPr>
          <a:xfrm>
            <a:off x="415192" y="112553"/>
            <a:ext cx="9900428" cy="1429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0021" tIns="30021" rIns="30021" bIns="30021"/>
          <a:lstStyle/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r>
              <a:rPr lang="tr-TR" sz="2800" b="1" u="sng" dirty="0"/>
              <a:t>KAMULAŞTIRMA DUYURUSU</a:t>
            </a:r>
          </a:p>
          <a:p>
            <a:pPr algn="ctr" defTabSz="1045633">
              <a:defRPr sz="2800" b="1" u="sng">
                <a:solidFill>
                  <a:srgbClr val="00888A"/>
                </a:solidFill>
              </a:defRPr>
            </a:pPr>
            <a:endParaRPr dirty="0"/>
          </a:p>
        </p:txBody>
      </p:sp>
      <p:sp>
        <p:nvSpPr>
          <p:cNvPr id="7" name="Dikdörtgen 6"/>
          <p:cNvSpPr/>
          <p:nvPr/>
        </p:nvSpPr>
        <p:spPr>
          <a:xfrm>
            <a:off x="865239" y="511277"/>
            <a:ext cx="9320981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 smtClean="0"/>
              <a:t>Kırkpınar Mahallesi</a:t>
            </a:r>
            <a:endParaRPr lang="tr-TR" sz="2500" dirty="0"/>
          </a:p>
          <a:p>
            <a:pPr algn="ctr"/>
            <a:r>
              <a:rPr lang="tr-TR" sz="1600" dirty="0"/>
              <a:t>Tesisi planlanan ve aşağıda detayları yer alan Enerji Nakil Hattı İçin </a:t>
            </a:r>
            <a:r>
              <a:rPr lang="tr-TR" sz="1600" b="1" dirty="0"/>
              <a:t>Acele Kamulaştırma Kararı </a:t>
            </a:r>
            <a:r>
              <a:rPr lang="tr-TR" sz="1600" dirty="0"/>
              <a:t>verilmiş olup,</a:t>
            </a:r>
            <a:br>
              <a:rPr lang="tr-TR" sz="1600" dirty="0"/>
            </a:br>
            <a:r>
              <a:rPr lang="tr-TR" sz="1600" dirty="0" smtClean="0"/>
              <a:t>Nurdağı Asliye </a:t>
            </a:r>
            <a:r>
              <a:rPr lang="tr-TR" sz="1600" dirty="0"/>
              <a:t>Hukuk Mahkemelerince belirlenen bedeller </a:t>
            </a:r>
            <a:r>
              <a:rPr lang="tr-TR" sz="1600" b="1" dirty="0" smtClean="0"/>
              <a:t>Ziraat Bankası Nurdağı Şubesine </a:t>
            </a:r>
            <a:r>
              <a:rPr lang="tr-TR" sz="1600" dirty="0"/>
              <a:t>yatırılmıştır.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567469" y="5146108"/>
            <a:ext cx="4938606" cy="1918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u="sng" dirty="0">
                <a:solidFill>
                  <a:srgbClr val="00888A"/>
                </a:solidFill>
              </a:rPr>
              <a:t>BEDELLERİN ALINABİLMESİ İÇİN;</a:t>
            </a:r>
          </a:p>
          <a:p>
            <a:endParaRPr lang="tr-TR" sz="1100" dirty="0"/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1)</a:t>
            </a:r>
            <a:r>
              <a:rPr lang="tr-TR" sz="1200" dirty="0"/>
              <a:t> </a:t>
            </a:r>
            <a:r>
              <a:rPr lang="tr-TR" sz="1200" dirty="0" smtClean="0"/>
              <a:t>Nurdağı Asliye </a:t>
            </a:r>
            <a:r>
              <a:rPr lang="tr-TR" sz="1200" dirty="0"/>
              <a:t>Hukuk Mahkeme Kaleminden Belge Alınması,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2)</a:t>
            </a:r>
            <a:r>
              <a:rPr lang="tr-TR" sz="1200" dirty="0"/>
              <a:t> </a:t>
            </a:r>
            <a:r>
              <a:rPr lang="tr-TR" sz="1200" dirty="0" err="1"/>
              <a:t>Takyidatlı</a:t>
            </a:r>
            <a:r>
              <a:rPr lang="tr-TR" sz="1200" dirty="0"/>
              <a:t> Tapu Kaydı,</a:t>
            </a:r>
          </a:p>
          <a:p>
            <a:pPr lvl="0"/>
            <a:r>
              <a:rPr lang="tr-TR" sz="1200" b="1" dirty="0">
                <a:solidFill>
                  <a:srgbClr val="00888A"/>
                </a:solidFill>
              </a:rPr>
              <a:t>3) </a:t>
            </a:r>
            <a:r>
              <a:rPr lang="tr-TR" sz="1200" dirty="0"/>
              <a:t>Kimlik </a:t>
            </a:r>
            <a:r>
              <a:rPr lang="tr-TR" sz="1200" dirty="0" smtClean="0"/>
              <a:t>Belgesi,</a:t>
            </a:r>
          </a:p>
          <a:p>
            <a:pPr lvl="0"/>
            <a:endParaRPr lang="tr-TR" sz="1200" dirty="0"/>
          </a:p>
          <a:p>
            <a:r>
              <a:rPr lang="tr-TR" sz="1300" dirty="0"/>
              <a:t> </a:t>
            </a:r>
            <a:r>
              <a:rPr lang="tr-TR" sz="1300" dirty="0" smtClean="0"/>
              <a:t>ile </a:t>
            </a:r>
            <a:r>
              <a:rPr lang="tr-TR" sz="1300" b="1" dirty="0" smtClean="0"/>
              <a:t>Ziraat Bankası Nurdağı Şubesine</a:t>
            </a:r>
            <a:r>
              <a:rPr lang="tr-TR" sz="1300" dirty="0" smtClean="0"/>
              <a:t> </a:t>
            </a:r>
            <a:r>
              <a:rPr lang="tr-TR" sz="1300" dirty="0"/>
              <a:t>başvuru yapılması gerekmektedir.</a:t>
            </a:r>
          </a:p>
          <a:p>
            <a:r>
              <a:rPr lang="tr-TR" sz="1200" dirty="0"/>
              <a:t> </a:t>
            </a:r>
          </a:p>
          <a:p>
            <a:r>
              <a:rPr lang="tr-TR" sz="1000" b="1" dirty="0"/>
              <a:t>Not:</a:t>
            </a:r>
            <a:r>
              <a:rPr lang="tr-TR" sz="1000" dirty="0"/>
              <a:t> Yaşanabilecek olası aksaklıklarda iletişim için, </a:t>
            </a:r>
            <a:r>
              <a:rPr lang="tr-TR" sz="1000" b="1" dirty="0"/>
              <a:t>186 Çağrı Merkezi </a:t>
            </a:r>
            <a:r>
              <a:rPr lang="tr-TR" sz="1000" dirty="0"/>
              <a:t>ile iletişime geçilebilir.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239" y="2511897"/>
            <a:ext cx="9077658" cy="1514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75448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eması">
  <a:themeElements>
    <a:clrScheme name="Office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eması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ctr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0021" tIns="30021" rIns="30021" bIns="30021" numCol="1" spcCol="38100" rtlCol="0" anchor="t">
        <a:spAutoFit/>
      </a:bodyPr>
      <a:lstStyle>
        <a:defPPr marL="0" marR="0" indent="0" algn="l" defTabSz="359833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188F69FCEFF34D9C2CCB63A365F8F3" ma:contentTypeVersion="0" ma:contentTypeDescription="Create a new document." ma:contentTypeScope="" ma:versionID="f616518088170bc14472b76a46080ea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9102EA-9068-4595-8E00-B29659B7598E}"/>
</file>

<file path=customXml/itemProps2.xml><?xml version="1.0" encoding="utf-8"?>
<ds:datastoreItem xmlns:ds="http://schemas.openxmlformats.org/officeDocument/2006/customXml" ds:itemID="{450F2FED-0682-4F1D-B107-A5FE5EDCDA1E}"/>
</file>

<file path=customXml/itemProps3.xml><?xml version="1.0" encoding="utf-8"?>
<ds:datastoreItem xmlns:ds="http://schemas.openxmlformats.org/officeDocument/2006/customXml" ds:itemID="{2CC34F1B-6280-4848-A699-DC167E1BA229}"/>
</file>

<file path=docProps/app.xml><?xml version="1.0" encoding="utf-8"?>
<Properties xmlns="http://schemas.openxmlformats.org/officeDocument/2006/extended-properties" xmlns:vt="http://schemas.openxmlformats.org/officeDocument/2006/docPropsVTypes">
  <TotalTime>2187</TotalTime>
  <Words>348</Words>
  <Application>Microsoft Office PowerPoint</Application>
  <PresentationFormat>Özel</PresentationFormat>
  <Paragraphs>92</Paragraphs>
  <Slides>3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10" baseType="lpstr">
      <vt:lpstr>Arial</vt:lpstr>
      <vt:lpstr>Calibri</vt:lpstr>
      <vt:lpstr>Helvetica</vt:lpstr>
      <vt:lpstr>Times New Roman</vt:lpstr>
      <vt:lpstr>verdana</vt:lpstr>
      <vt:lpstr>verdana</vt:lpstr>
      <vt:lpstr>Office Teması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Kenan OZKAN</dc:creator>
  <cp:keywords>I4886p293727nO8</cp:keywords>
  <cp:lastModifiedBy>Mehmet Cumhur GAYGILI</cp:lastModifiedBy>
  <cp:revision>254</cp:revision>
  <cp:lastPrinted>2019-05-27T08:17:22Z</cp:lastPrinted>
  <dcterms:modified xsi:type="dcterms:W3CDTF">2021-01-15T07:15:46Z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7423c49e-9609-48ce-b325-b26bdebcf268</vt:lpwstr>
  </property>
  <property fmtid="{D5CDD505-2E9C-101B-9397-08002B2CF9AE}" pid="3" name="FirstClassifierName">
    <vt:lpwstr>Kenan OZKAN</vt:lpwstr>
  </property>
  <property fmtid="{D5CDD505-2E9C-101B-9397-08002B2CF9AE}" pid="4" name="FirstClassifiedDate">
    <vt:lpwstr>24.05.2019, 14:42</vt:lpwstr>
  </property>
  <property fmtid="{D5CDD505-2E9C-101B-9397-08002B2CF9AE}" pid="5" name="LastClassifiedDate">
    <vt:lpwstr>24.05.2019, 14:42</vt:lpwstr>
  </property>
  <property fmtid="{D5CDD505-2E9C-101B-9397-08002B2CF9AE}" pid="6" name="LastClassifierName">
    <vt:lpwstr>Kenan OZKAN</vt:lpwstr>
  </property>
  <property fmtid="{D5CDD505-2E9C-101B-9397-08002B2CF9AE}" pid="7" name="CLASSIFICATION">
    <vt:lpwstr>I4886p293727nO8</vt:lpwstr>
  </property>
  <property fmtid="{D5CDD505-2E9C-101B-9397-08002B2CF9AE}" pid="8" name="ContentTypeId">
    <vt:lpwstr>0x010100C6188F69FCEFF34D9C2CCB63A365F8F3</vt:lpwstr>
  </property>
</Properties>
</file>