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0680700" cy="7556500"/>
  <p:notesSz cx="10234613" cy="146621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9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359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359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359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359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359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359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359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359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4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231900" y="1100138"/>
            <a:ext cx="7770813" cy="5497512"/>
          </a:xfrm>
          <a:prstGeom prst="rect">
            <a:avLst/>
          </a:prstGeom>
        </p:spPr>
        <p:txBody>
          <a:bodyPr lIns="135906" tIns="67953" rIns="135906" bIns="67953"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1364618" y="6964522"/>
            <a:ext cx="7505382" cy="6597968"/>
          </a:xfrm>
          <a:prstGeom prst="rect">
            <a:avLst/>
          </a:prstGeom>
        </p:spPr>
        <p:txBody>
          <a:bodyPr lIns="135906" tIns="67953" rIns="135906" bIns="67953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46327" latinLnBrk="0">
      <a:defRPr sz="1100">
        <a:latin typeface="+mj-lt"/>
        <a:ea typeface="+mj-ea"/>
        <a:cs typeface="+mj-cs"/>
        <a:sym typeface="Calibri"/>
      </a:defRPr>
    </a:lvl1pPr>
    <a:lvl2pPr indent="228600" defTabSz="846327" latinLnBrk="0">
      <a:defRPr sz="1100">
        <a:latin typeface="+mj-lt"/>
        <a:ea typeface="+mj-ea"/>
        <a:cs typeface="+mj-cs"/>
        <a:sym typeface="Calibri"/>
      </a:defRPr>
    </a:lvl2pPr>
    <a:lvl3pPr indent="457200" defTabSz="846327" latinLnBrk="0">
      <a:defRPr sz="1100">
        <a:latin typeface="+mj-lt"/>
        <a:ea typeface="+mj-ea"/>
        <a:cs typeface="+mj-cs"/>
        <a:sym typeface="Calibri"/>
      </a:defRPr>
    </a:lvl3pPr>
    <a:lvl4pPr indent="685800" defTabSz="846327" latinLnBrk="0">
      <a:defRPr sz="1100">
        <a:latin typeface="+mj-lt"/>
        <a:ea typeface="+mj-ea"/>
        <a:cs typeface="+mj-cs"/>
        <a:sym typeface="Calibri"/>
      </a:defRPr>
    </a:lvl4pPr>
    <a:lvl5pPr indent="914400" defTabSz="846327" latinLnBrk="0">
      <a:defRPr sz="1100">
        <a:latin typeface="+mj-lt"/>
        <a:ea typeface="+mj-ea"/>
        <a:cs typeface="+mj-cs"/>
        <a:sym typeface="Calibri"/>
      </a:defRPr>
    </a:lvl5pPr>
    <a:lvl6pPr indent="1143000" defTabSz="846327" latinLnBrk="0">
      <a:defRPr sz="1100">
        <a:latin typeface="+mj-lt"/>
        <a:ea typeface="+mj-ea"/>
        <a:cs typeface="+mj-cs"/>
        <a:sym typeface="Calibri"/>
      </a:defRPr>
    </a:lvl6pPr>
    <a:lvl7pPr indent="1371600" defTabSz="846327" latinLnBrk="0">
      <a:defRPr sz="1100">
        <a:latin typeface="+mj-lt"/>
        <a:ea typeface="+mj-ea"/>
        <a:cs typeface="+mj-cs"/>
        <a:sym typeface="Calibri"/>
      </a:defRPr>
    </a:lvl7pPr>
    <a:lvl8pPr indent="1600200" defTabSz="846327" latinLnBrk="0">
      <a:defRPr sz="1100">
        <a:latin typeface="+mj-lt"/>
        <a:ea typeface="+mj-ea"/>
        <a:cs typeface="+mj-cs"/>
        <a:sym typeface="Calibri"/>
      </a:defRPr>
    </a:lvl8pPr>
    <a:lvl9pPr indent="1828800" defTabSz="846327" latinLnBrk="0">
      <a:defRPr sz="11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31900" y="1100138"/>
            <a:ext cx="7770813" cy="549751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8607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31900" y="1100138"/>
            <a:ext cx="7770813" cy="549751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154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31900" y="1100138"/>
            <a:ext cx="7770813" cy="549751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8335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31900" y="1100138"/>
            <a:ext cx="7770813" cy="549751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20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31900" y="1100138"/>
            <a:ext cx="7770813" cy="549751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211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31900" y="1100138"/>
            <a:ext cx="7770813" cy="549751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15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31900" y="1100138"/>
            <a:ext cx="7770813" cy="549751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6845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31900" y="1100138"/>
            <a:ext cx="7770813" cy="549751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201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31900" y="1100138"/>
            <a:ext cx="7770813" cy="549751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020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31900" y="1100138"/>
            <a:ext cx="7770813" cy="549751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141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31900" y="1100138"/>
            <a:ext cx="7770813" cy="549751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6968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31900" y="1100138"/>
            <a:ext cx="7770813" cy="549751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747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şlık Metni"/>
          <p:cNvSpPr txBox="1">
            <a:spLocks noGrp="1"/>
          </p:cNvSpPr>
          <p:nvPr>
            <p:ph type="title"/>
          </p:nvPr>
        </p:nvSpPr>
        <p:spPr>
          <a:xfrm>
            <a:off x="1767754" y="1657751"/>
            <a:ext cx="7145192" cy="2194929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r>
              <a:t>Başlık Metni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2188060" y="3937324"/>
            <a:ext cx="6304580" cy="152214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640080" algn="ctr">
              <a:buSzTx/>
              <a:buFontTx/>
              <a:buNone/>
              <a:defRPr sz="2400"/>
            </a:lvl2pPr>
            <a:lvl3pPr marL="0" indent="1280160" algn="ctr">
              <a:buSzTx/>
              <a:buFontTx/>
              <a:buNone/>
              <a:defRPr sz="2400"/>
            </a:lvl3pPr>
            <a:lvl4pPr marL="0" indent="1920239" algn="ctr">
              <a:buSzTx/>
              <a:buFontTx/>
              <a:buNone/>
              <a:defRPr sz="2400"/>
            </a:lvl4pPr>
            <a:lvl5pPr marL="0" indent="2560320" algn="ctr">
              <a:buSzTx/>
              <a:buFontTx/>
              <a:buNone/>
              <a:defRPr sz="24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aşlık Metni"/>
          <p:cNvSpPr txBox="1">
            <a:spLocks noGrp="1"/>
          </p:cNvSpPr>
          <p:nvPr>
            <p:ph type="title"/>
          </p:nvPr>
        </p:nvSpPr>
        <p:spPr>
          <a:xfrm>
            <a:off x="1715216" y="961622"/>
            <a:ext cx="7250268" cy="1218594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Başlık Metni"/>
          <p:cNvSpPr txBox="1">
            <a:spLocks noGrp="1"/>
          </p:cNvSpPr>
          <p:nvPr>
            <p:ph type="title"/>
          </p:nvPr>
        </p:nvSpPr>
        <p:spPr>
          <a:xfrm>
            <a:off x="1716312" y="1046265"/>
            <a:ext cx="2711189" cy="147107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t>Başlık Metni</a:t>
            </a:r>
          </a:p>
        </p:txBody>
      </p:sp>
      <p:sp>
        <p:nvSpPr>
          <p:cNvPr id="74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4710986" y="1533704"/>
            <a:ext cx="4255592" cy="4480339"/>
          </a:xfrm>
          <a:prstGeom prst="rect">
            <a:avLst/>
          </a:prstGeom>
        </p:spPr>
        <p:txBody>
          <a:bodyPr/>
          <a:lstStyle>
            <a:lvl1pPr marL="247303" indent="-247303">
              <a:defRPr sz="3400"/>
            </a:lvl1pPr>
            <a:lvl2pPr marL="919089" indent="-279009">
              <a:defRPr sz="3400"/>
            </a:lvl2pPr>
            <a:lvl3pPr marL="1609898" indent="-329738">
              <a:defRPr sz="3400"/>
            </a:lvl3pPr>
            <a:lvl4pPr marL="2308859" indent="-388619">
              <a:defRPr sz="3400"/>
            </a:lvl4pPr>
            <a:lvl5pPr marL="2948939" indent="-388619">
              <a:defRPr sz="34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16311" y="2517334"/>
            <a:ext cx="2711189" cy="3504005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aşlık Metni"/>
          <p:cNvSpPr txBox="1">
            <a:spLocks noGrp="1"/>
          </p:cNvSpPr>
          <p:nvPr>
            <p:ph type="title"/>
          </p:nvPr>
        </p:nvSpPr>
        <p:spPr>
          <a:xfrm>
            <a:off x="1716312" y="1046265"/>
            <a:ext cx="2711189" cy="147107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t>Başlık Metni</a:t>
            </a:r>
          </a:p>
        </p:txBody>
      </p:sp>
      <p:sp>
        <p:nvSpPr>
          <p:cNvPr id="8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4710986" y="1533704"/>
            <a:ext cx="4255592" cy="4480339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716312" y="2517334"/>
            <a:ext cx="2711189" cy="350400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640080">
              <a:buSzTx/>
              <a:buFontTx/>
              <a:buNone/>
              <a:defRPr sz="1600"/>
            </a:lvl2pPr>
            <a:lvl3pPr marL="0" indent="1280160">
              <a:buSzTx/>
              <a:buFontTx/>
              <a:buNone/>
              <a:defRPr sz="1600"/>
            </a:lvl3pPr>
            <a:lvl4pPr marL="0" indent="1920239">
              <a:buSzTx/>
              <a:buFontTx/>
              <a:buNone/>
              <a:defRPr sz="1600"/>
            </a:lvl4pPr>
            <a:lvl5pPr marL="0" indent="2560320">
              <a:buSzTx/>
              <a:buFontTx/>
              <a:buNone/>
              <a:defRPr sz="16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aşlık Metni"/>
          <p:cNvSpPr txBox="1">
            <a:spLocks noGrp="1"/>
          </p:cNvSpPr>
          <p:nvPr>
            <p:ph type="title"/>
          </p:nvPr>
        </p:nvSpPr>
        <p:spPr>
          <a:xfrm>
            <a:off x="1715216" y="961622"/>
            <a:ext cx="7250268" cy="1218594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94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1715216" y="2304262"/>
            <a:ext cx="7250268" cy="4000199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aşlık Metni"/>
          <p:cNvSpPr txBox="1">
            <a:spLocks noGrp="1"/>
          </p:cNvSpPr>
          <p:nvPr>
            <p:ph type="title"/>
          </p:nvPr>
        </p:nvSpPr>
        <p:spPr>
          <a:xfrm>
            <a:off x="7152917" y="961620"/>
            <a:ext cx="1812568" cy="5342841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03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1715217" y="961620"/>
            <a:ext cx="5332625" cy="5342841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Metni"/>
          <p:cNvSpPr txBox="1">
            <a:spLocks noGrp="1"/>
          </p:cNvSpPr>
          <p:nvPr>
            <p:ph type="title"/>
          </p:nvPr>
        </p:nvSpPr>
        <p:spPr>
          <a:xfrm>
            <a:off x="1557602" y="710605"/>
            <a:ext cx="7565496" cy="13864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4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1557602" y="2097028"/>
            <a:ext cx="7565496" cy="48335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738256" y="6528748"/>
            <a:ext cx="227228" cy="216909"/>
          </a:xfrm>
          <a:prstGeom prst="rect">
            <a:avLst/>
          </a:prstGeom>
          <a:ln w="3175">
            <a:miter lim="400000"/>
          </a:ln>
        </p:spPr>
        <p:txBody>
          <a:bodyPr wrap="none" lIns="30021" tIns="30021" rIns="30021" bIns="30021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fr" descr="Genele Açık"/>
          <p:cNvSpPr txBox="1"/>
          <p:nvPr/>
        </p:nvSpPr>
        <p:spPr>
          <a:xfrm>
            <a:off x="0" y="7236460"/>
            <a:ext cx="10680700" cy="1914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>
            <a:spAutoFit/>
          </a:bodyPr>
          <a:lstStyle>
            <a:lvl1pPr algn="r">
              <a:defRPr sz="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r"/>
            <a:r>
              <a:rPr lang="tr-TR" sz="850" b="0" i="0" u="none" baseline="0">
                <a:solidFill>
                  <a:srgbClr val="000000"/>
                </a:solidFill>
                <a:latin typeface="verdana" panose="020B0604030504040204" pitchFamily="34" charset="0"/>
              </a:rPr>
              <a:t>Genele Açık</a:t>
            </a:r>
            <a:endParaRPr sz="850" b="0" i="0" u="none" baseline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ransition spd="med"/>
  <p:txStyles>
    <p:titleStyle>
      <a:lvl1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9772" marR="0" indent="-229772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11629" marR="0" indent="-271549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600200" marR="0" indent="-320039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278684" marR="0" indent="-358444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918764" marR="0" indent="-358444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558844" marR="0" indent="-358444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4198925" marR="0" indent="-358445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839004" marR="0" indent="-358444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5479084" marR="0" indent="-358445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359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359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359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359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359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359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359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359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359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ackground-01-01.jpg" descr="background-0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719"/>
            <a:ext cx="10680701" cy="7550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örüntü" descr="Görünt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038" y="1777714"/>
            <a:ext cx="8065970" cy="3048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örüntü" descr="Görünt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439" y="4796439"/>
            <a:ext cx="5879311" cy="25890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33420"/>
              </p:ext>
            </p:extLst>
          </p:nvPr>
        </p:nvGraphicFramePr>
        <p:xfrm>
          <a:off x="666481" y="5186186"/>
          <a:ext cx="4352957" cy="17316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8336">
                  <a:extLst>
                    <a:ext uri="{9D8B030D-6E8A-4147-A177-3AD203B41FA5}">
                      <a16:colId xmlns:a16="http://schemas.microsoft.com/office/drawing/2014/main" val="484382635"/>
                    </a:ext>
                  </a:extLst>
                </a:gridCol>
                <a:gridCol w="681527">
                  <a:extLst>
                    <a:ext uri="{9D8B030D-6E8A-4147-A177-3AD203B41FA5}">
                      <a16:colId xmlns:a16="http://schemas.microsoft.com/office/drawing/2014/main" val="2974610370"/>
                    </a:ext>
                  </a:extLst>
                </a:gridCol>
                <a:gridCol w="685902">
                  <a:extLst>
                    <a:ext uri="{9D8B030D-6E8A-4147-A177-3AD203B41FA5}">
                      <a16:colId xmlns:a16="http://schemas.microsoft.com/office/drawing/2014/main" val="817640691"/>
                    </a:ext>
                  </a:extLst>
                </a:gridCol>
                <a:gridCol w="414091">
                  <a:extLst>
                    <a:ext uri="{9D8B030D-6E8A-4147-A177-3AD203B41FA5}">
                      <a16:colId xmlns:a16="http://schemas.microsoft.com/office/drawing/2014/main" val="266372803"/>
                    </a:ext>
                  </a:extLst>
                </a:gridCol>
                <a:gridCol w="1843101">
                  <a:extLst>
                    <a:ext uri="{9D8B030D-6E8A-4147-A177-3AD203B41FA5}">
                      <a16:colId xmlns:a16="http://schemas.microsoft.com/office/drawing/2014/main" val="2728138849"/>
                    </a:ext>
                  </a:extLst>
                </a:gridCol>
              </a:tblGrid>
              <a:tr h="37911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 smtClean="0">
                          <a:effectLst/>
                          <a:latin typeface="+mj-lt"/>
                        </a:rPr>
                        <a:t>BELKIS</a:t>
                      </a:r>
                      <a:r>
                        <a:rPr lang="tr-TR" sz="800" u="none" strike="noStrike" baseline="0" dirty="0" smtClean="0">
                          <a:effectLst/>
                          <a:latin typeface="+mj-lt"/>
                        </a:rPr>
                        <a:t> TM-KARKAMIŞ </a:t>
                      </a:r>
                      <a:r>
                        <a:rPr lang="tr-TR" sz="8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tr-TR" sz="800" u="none" strike="noStrike" dirty="0">
                          <a:effectLst/>
                          <a:latin typeface="+mj-lt"/>
                        </a:rPr>
                        <a:t>ENERJİ NAKİL HATTI TESİSİ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00295"/>
                  </a:ext>
                </a:extLst>
              </a:tr>
              <a:tr h="277117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  <a:latin typeface="+mj-lt"/>
                        </a:rPr>
                        <a:t>KAMULAŞTIRMASINDA KAMU YARARI BULUNAN TAŞINMAZLAR LİSTESİ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65573"/>
                  </a:ext>
                </a:extLst>
              </a:tr>
              <a:tr h="318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>
                          <a:effectLst/>
                          <a:latin typeface="+mj-lt"/>
                        </a:rPr>
                        <a:t>İLİ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  <a:latin typeface="+mj-lt"/>
                        </a:rPr>
                        <a:t>İLÇESİ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  <a:latin typeface="+mj-lt"/>
                        </a:rPr>
                        <a:t>MAHALLESİ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  <a:latin typeface="+mj-lt"/>
                        </a:rPr>
                        <a:t>ADA NO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  <a:latin typeface="+mj-lt"/>
                        </a:rPr>
                        <a:t>PARSEL NO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856720769"/>
                  </a:ext>
                </a:extLst>
              </a:tr>
              <a:tr h="4565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  <a:latin typeface="+mj-lt"/>
                        </a:rPr>
                        <a:t>GAZİANTEP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NİZİP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KAVUNLU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 smtClean="0">
                          <a:effectLst/>
                          <a:latin typeface="+mj-lt"/>
                        </a:rPr>
                        <a:t>194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 smtClean="0">
                          <a:effectLst/>
                          <a:latin typeface="+mj-lt"/>
                        </a:rPr>
                        <a:t>4,5,7,40,8,39,53,51,36,31,41,30,45,47,16,49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558536668"/>
                  </a:ext>
                </a:extLst>
              </a:tr>
              <a:tr h="300447">
                <a:tc vMerge="1">
                  <a:txBody>
                    <a:bodyPr/>
                    <a:lstStyle/>
                    <a:p>
                      <a:pPr algn="ctr" rtl="0" fontAlgn="ctr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00340268"/>
                  </a:ext>
                </a:extLst>
              </a:tr>
            </a:tbl>
          </a:graphicData>
        </a:graphic>
      </p:graphicFrame>
      <p:sp>
        <p:nvSpPr>
          <p:cNvPr id="116" name="Metin kutusu 5"/>
          <p:cNvSpPr txBox="1"/>
          <p:nvPr/>
        </p:nvSpPr>
        <p:spPr>
          <a:xfrm>
            <a:off x="415192" y="112553"/>
            <a:ext cx="9900428" cy="1429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/>
          <a:lstStyle/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r>
              <a:rPr lang="tr-TR" sz="2800" b="1" u="sng" dirty="0"/>
              <a:t>KAMULAŞTIRMA DUYURUSU</a:t>
            </a:r>
          </a:p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endParaRPr dirty="0"/>
          </a:p>
        </p:txBody>
      </p:sp>
      <p:sp>
        <p:nvSpPr>
          <p:cNvPr id="7" name="Dikdörtgen 6"/>
          <p:cNvSpPr/>
          <p:nvPr/>
        </p:nvSpPr>
        <p:spPr>
          <a:xfrm>
            <a:off x="865239" y="511277"/>
            <a:ext cx="93209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smtClean="0"/>
              <a:t>Kavunlu </a:t>
            </a:r>
            <a:r>
              <a:rPr lang="tr-TR" sz="2500" b="1" dirty="0"/>
              <a:t>Mahallesi</a:t>
            </a:r>
            <a:endParaRPr lang="tr-TR" sz="2500" dirty="0"/>
          </a:p>
          <a:p>
            <a:pPr algn="ctr"/>
            <a:r>
              <a:rPr lang="tr-TR" sz="1600" dirty="0"/>
              <a:t>Tesisi planlanan ve aşağıda detayları yer alan Enerji Nakil Hattı İçin </a:t>
            </a:r>
            <a:r>
              <a:rPr lang="tr-TR" sz="1600" b="1" dirty="0"/>
              <a:t>Acele Kamulaştırma Kararı </a:t>
            </a:r>
            <a:r>
              <a:rPr lang="tr-TR" sz="1600" dirty="0"/>
              <a:t>verilmiş olup,</a:t>
            </a:r>
            <a:br>
              <a:rPr lang="tr-TR" sz="1600" dirty="0"/>
            </a:br>
            <a:r>
              <a:rPr lang="tr-TR" sz="1600" dirty="0" smtClean="0"/>
              <a:t>Nizip 1., 2. ve 3. Asliye </a:t>
            </a:r>
            <a:r>
              <a:rPr lang="tr-TR" sz="1600" dirty="0"/>
              <a:t>Hukuk Mahkemelerince belirlenen bedeller </a:t>
            </a:r>
            <a:r>
              <a:rPr lang="tr-TR" sz="1600" b="1" dirty="0" smtClean="0"/>
              <a:t>Vakıflar Bankası Nizip  Şubesine </a:t>
            </a:r>
            <a:r>
              <a:rPr lang="tr-TR" sz="1600" dirty="0"/>
              <a:t>yatırılmıştır.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67469" y="5146108"/>
            <a:ext cx="4938606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00888A"/>
                </a:solidFill>
              </a:rPr>
              <a:t>BEDELLERİN ALINABİLMESİ İÇİN;</a:t>
            </a:r>
          </a:p>
          <a:p>
            <a:endParaRPr lang="tr-TR" sz="1100" dirty="0"/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1)</a:t>
            </a:r>
            <a:r>
              <a:rPr lang="tr-TR" sz="1200" dirty="0"/>
              <a:t> </a:t>
            </a:r>
            <a:r>
              <a:rPr lang="tr-TR" sz="1200" dirty="0" smtClean="0"/>
              <a:t>Nizip 1., 2., ve 3. Asliye </a:t>
            </a:r>
            <a:r>
              <a:rPr lang="tr-TR" sz="1200" dirty="0"/>
              <a:t>Hukuk Mahkeme Kaleminden Belge Alınması,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2)</a:t>
            </a:r>
            <a:r>
              <a:rPr lang="tr-TR" sz="1200" dirty="0"/>
              <a:t> </a:t>
            </a:r>
            <a:r>
              <a:rPr lang="tr-TR" sz="1200" dirty="0" err="1"/>
              <a:t>Takyidatlı</a:t>
            </a:r>
            <a:r>
              <a:rPr lang="tr-TR" sz="1200" dirty="0"/>
              <a:t> Tapu Kaydı,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3) </a:t>
            </a:r>
            <a:r>
              <a:rPr lang="tr-TR" sz="1200" dirty="0"/>
              <a:t>Kimlik </a:t>
            </a:r>
            <a:r>
              <a:rPr lang="tr-TR" sz="1200" dirty="0" smtClean="0"/>
              <a:t>Belgesi,</a:t>
            </a:r>
          </a:p>
          <a:p>
            <a:pPr lvl="0"/>
            <a:endParaRPr lang="tr-TR" sz="1200" dirty="0"/>
          </a:p>
          <a:p>
            <a:r>
              <a:rPr lang="tr-TR" sz="1300" dirty="0"/>
              <a:t> </a:t>
            </a:r>
            <a:r>
              <a:rPr lang="tr-TR" sz="1300" dirty="0" smtClean="0"/>
              <a:t>ile </a:t>
            </a:r>
            <a:r>
              <a:rPr lang="tr-TR" sz="1300" b="1" dirty="0" smtClean="0"/>
              <a:t>Vakıflar Bankası Nizip Şubesine</a:t>
            </a:r>
            <a:r>
              <a:rPr lang="tr-TR" sz="1300" dirty="0" smtClean="0"/>
              <a:t> </a:t>
            </a:r>
            <a:r>
              <a:rPr lang="tr-TR" sz="1300" dirty="0"/>
              <a:t>başvuru yapılması gerekmektedir.</a:t>
            </a:r>
          </a:p>
          <a:p>
            <a:r>
              <a:rPr lang="tr-TR" sz="1200" dirty="0"/>
              <a:t> </a:t>
            </a:r>
          </a:p>
          <a:p>
            <a:r>
              <a:rPr lang="tr-TR" sz="1000" b="1" dirty="0"/>
              <a:t>Not:</a:t>
            </a:r>
            <a:r>
              <a:rPr lang="tr-TR" sz="1000" dirty="0"/>
              <a:t> Yaşanabilecek olası aksaklıklarda iletişim için, </a:t>
            </a:r>
            <a:r>
              <a:rPr lang="tr-TR" sz="1000" b="1" dirty="0"/>
              <a:t>186 Çağrı Merkezi </a:t>
            </a:r>
            <a:r>
              <a:rPr lang="tr-TR" sz="1000" dirty="0"/>
              <a:t>ile iletişime geçilebilir.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33" y="2076663"/>
            <a:ext cx="5534546" cy="23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803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ackground-01-01.jpg" descr="background-0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719"/>
            <a:ext cx="10680701" cy="7550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örüntü" descr="Görünt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59" y="1777715"/>
            <a:ext cx="9988361" cy="269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örüntü" descr="Görünt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439" y="4796439"/>
            <a:ext cx="5879311" cy="25890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04736"/>
              </p:ext>
            </p:extLst>
          </p:nvPr>
        </p:nvGraphicFramePr>
        <p:xfrm>
          <a:off x="1004357" y="4915540"/>
          <a:ext cx="4015082" cy="23801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1803">
                  <a:extLst>
                    <a:ext uri="{9D8B030D-6E8A-4147-A177-3AD203B41FA5}">
                      <a16:colId xmlns:a16="http://schemas.microsoft.com/office/drawing/2014/main" val="484382635"/>
                    </a:ext>
                  </a:extLst>
                </a:gridCol>
                <a:gridCol w="754218">
                  <a:extLst>
                    <a:ext uri="{9D8B030D-6E8A-4147-A177-3AD203B41FA5}">
                      <a16:colId xmlns:a16="http://schemas.microsoft.com/office/drawing/2014/main" val="2974610370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817640691"/>
                    </a:ext>
                  </a:extLst>
                </a:gridCol>
                <a:gridCol w="505328">
                  <a:extLst>
                    <a:ext uri="{9D8B030D-6E8A-4147-A177-3AD203B41FA5}">
                      <a16:colId xmlns:a16="http://schemas.microsoft.com/office/drawing/2014/main" val="266372803"/>
                    </a:ext>
                  </a:extLst>
                </a:gridCol>
                <a:gridCol w="1409965">
                  <a:extLst>
                    <a:ext uri="{9D8B030D-6E8A-4147-A177-3AD203B41FA5}">
                      <a16:colId xmlns:a16="http://schemas.microsoft.com/office/drawing/2014/main" val="2728138849"/>
                    </a:ext>
                  </a:extLst>
                </a:gridCol>
              </a:tblGrid>
              <a:tr h="25127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BELKIS TM-KARKAMIŞ </a:t>
                      </a:r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ENERJİ NAKİL HATTI TESİSİ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00295"/>
                  </a:ext>
                </a:extLst>
              </a:tr>
              <a:tr h="25127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KAMULAŞTIRMASINDA KAMU YARARI BULUNAN TAŞINMAZLAR LİSTESİ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65573"/>
                  </a:ext>
                </a:extLst>
              </a:tr>
              <a:tr h="491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>
                          <a:effectLst/>
                          <a:latin typeface="+mj-lt"/>
                        </a:rPr>
                        <a:t>İLİ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İLÇESİ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MAHALLESİ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ADA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PARSEL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856720769"/>
                  </a:ext>
                </a:extLst>
              </a:tr>
              <a:tr h="25127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GAZİANTEP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KARKAMIŞ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KARANFİL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197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558536668"/>
                  </a:ext>
                </a:extLst>
              </a:tr>
              <a:tr h="251273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31,32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555643169"/>
                  </a:ext>
                </a:extLst>
              </a:tr>
              <a:tr h="883634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2,3,4,5,6,7,8,9,10,11,12,13,14,15,16,17,18,19,20,21,22,23,24,25,26,27,28,29,30,31,32,33,34,35,36,37,38,39,40,41,42,43,44,45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347594127"/>
                  </a:ext>
                </a:extLst>
              </a:tr>
            </a:tbl>
          </a:graphicData>
        </a:graphic>
      </p:graphicFrame>
      <p:sp>
        <p:nvSpPr>
          <p:cNvPr id="116" name="Metin kutusu 5"/>
          <p:cNvSpPr txBox="1"/>
          <p:nvPr/>
        </p:nvSpPr>
        <p:spPr>
          <a:xfrm>
            <a:off x="415192" y="112553"/>
            <a:ext cx="9900428" cy="1429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/>
          <a:lstStyle/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r>
              <a:rPr lang="tr-TR" sz="2800" b="1" u="sng" dirty="0"/>
              <a:t>KAMULAŞTIRMA DUYURUSU</a:t>
            </a:r>
          </a:p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endParaRPr dirty="0"/>
          </a:p>
        </p:txBody>
      </p:sp>
      <p:sp>
        <p:nvSpPr>
          <p:cNvPr id="7" name="Dikdörtgen 6"/>
          <p:cNvSpPr/>
          <p:nvPr/>
        </p:nvSpPr>
        <p:spPr>
          <a:xfrm>
            <a:off x="865239" y="511277"/>
            <a:ext cx="93209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smtClean="0"/>
              <a:t>Karanfil Mahallesi</a:t>
            </a:r>
            <a:endParaRPr lang="tr-TR" sz="2500" dirty="0"/>
          </a:p>
          <a:p>
            <a:pPr algn="ctr"/>
            <a:r>
              <a:rPr lang="tr-TR" sz="1600" dirty="0"/>
              <a:t>Tesisi planlanan ve aşağıda detayları yer alan Enerji Nakil Hattı İçin </a:t>
            </a:r>
            <a:r>
              <a:rPr lang="tr-TR" sz="1600" b="1" dirty="0"/>
              <a:t>Acele Kamulaştırma Kararı </a:t>
            </a:r>
            <a:r>
              <a:rPr lang="tr-TR" sz="1600" dirty="0"/>
              <a:t>verilmiş olup,</a:t>
            </a:r>
            <a:br>
              <a:rPr lang="tr-TR" sz="1600" dirty="0"/>
            </a:br>
            <a:r>
              <a:rPr lang="tr-TR" sz="1600" dirty="0" smtClean="0"/>
              <a:t>Nizip 1., 2. ve 3. Asliye </a:t>
            </a:r>
            <a:r>
              <a:rPr lang="tr-TR" sz="1600" dirty="0"/>
              <a:t>Hukuk Mahkemelerince belirlenen bedeller </a:t>
            </a:r>
            <a:r>
              <a:rPr lang="tr-TR" sz="1600" b="1" dirty="0" smtClean="0"/>
              <a:t>Vakıflar Bankası Nizip  Şubesine </a:t>
            </a:r>
            <a:r>
              <a:rPr lang="tr-TR" sz="1600" dirty="0"/>
              <a:t>yatırılmıştır.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67469" y="5146108"/>
            <a:ext cx="4938606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00888A"/>
                </a:solidFill>
              </a:rPr>
              <a:t>BEDELLERİN ALINABİLMESİ İÇİN;</a:t>
            </a:r>
          </a:p>
          <a:p>
            <a:endParaRPr lang="tr-TR" sz="1100" dirty="0"/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1)</a:t>
            </a:r>
            <a:r>
              <a:rPr lang="tr-TR" sz="1200" dirty="0"/>
              <a:t> </a:t>
            </a:r>
            <a:r>
              <a:rPr lang="tr-TR" sz="1200" dirty="0" smtClean="0"/>
              <a:t>Nizip 1., 2., ve 3. Asliye </a:t>
            </a:r>
            <a:r>
              <a:rPr lang="tr-TR" sz="1200" dirty="0"/>
              <a:t>Hukuk Mahkeme Kaleminden Belge Alınması,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2)</a:t>
            </a:r>
            <a:r>
              <a:rPr lang="tr-TR" sz="1200" dirty="0"/>
              <a:t> </a:t>
            </a:r>
            <a:r>
              <a:rPr lang="tr-TR" sz="1200" dirty="0" err="1"/>
              <a:t>Takyidatlı</a:t>
            </a:r>
            <a:r>
              <a:rPr lang="tr-TR" sz="1200" dirty="0"/>
              <a:t> Tapu Kaydı,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3) </a:t>
            </a:r>
            <a:r>
              <a:rPr lang="tr-TR" sz="1200" dirty="0"/>
              <a:t>Kimlik </a:t>
            </a:r>
            <a:r>
              <a:rPr lang="tr-TR" sz="1200" dirty="0" smtClean="0"/>
              <a:t>Belgesi,</a:t>
            </a:r>
          </a:p>
          <a:p>
            <a:pPr lvl="0"/>
            <a:endParaRPr lang="tr-TR" sz="1200" dirty="0"/>
          </a:p>
          <a:p>
            <a:r>
              <a:rPr lang="tr-TR" sz="1300" dirty="0"/>
              <a:t> </a:t>
            </a:r>
            <a:r>
              <a:rPr lang="tr-TR" sz="1300" dirty="0" smtClean="0"/>
              <a:t>ile </a:t>
            </a:r>
            <a:r>
              <a:rPr lang="tr-TR" sz="1300" b="1" dirty="0" smtClean="0"/>
              <a:t>Vakıflar Bankası Nizip Şubesine</a:t>
            </a:r>
            <a:r>
              <a:rPr lang="tr-TR" sz="1300" dirty="0" smtClean="0"/>
              <a:t> </a:t>
            </a:r>
            <a:r>
              <a:rPr lang="tr-TR" sz="1300" dirty="0"/>
              <a:t>başvuru yapılması gerekmektedir.</a:t>
            </a:r>
          </a:p>
          <a:p>
            <a:r>
              <a:rPr lang="tr-TR" sz="1200" dirty="0"/>
              <a:t> </a:t>
            </a:r>
          </a:p>
          <a:p>
            <a:r>
              <a:rPr lang="tr-TR" sz="1000" b="1" dirty="0"/>
              <a:t>Not:</a:t>
            </a:r>
            <a:r>
              <a:rPr lang="tr-TR" sz="1000" dirty="0"/>
              <a:t> Yaşanabilecek olası aksaklıklarda iletişim için, </a:t>
            </a:r>
            <a:r>
              <a:rPr lang="tr-TR" sz="1000" b="1" dirty="0"/>
              <a:t>186 Çağrı Merkezi </a:t>
            </a:r>
            <a:r>
              <a:rPr lang="tr-TR" sz="1000" dirty="0"/>
              <a:t>ile iletişime geçilebilir.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8" y="2076662"/>
            <a:ext cx="9191736" cy="20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97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ackground-01-01.jpg" descr="background-0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719"/>
            <a:ext cx="10680701" cy="7550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örüntü" descr="Görünt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63" y="1648463"/>
            <a:ext cx="9763811" cy="3291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örüntü" descr="Görünt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439" y="4796439"/>
            <a:ext cx="5879311" cy="25890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55855"/>
              </p:ext>
            </p:extLst>
          </p:nvPr>
        </p:nvGraphicFramePr>
        <p:xfrm>
          <a:off x="1004357" y="5341171"/>
          <a:ext cx="4015082" cy="17239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1803">
                  <a:extLst>
                    <a:ext uri="{9D8B030D-6E8A-4147-A177-3AD203B41FA5}">
                      <a16:colId xmlns:a16="http://schemas.microsoft.com/office/drawing/2014/main" val="484382635"/>
                    </a:ext>
                  </a:extLst>
                </a:gridCol>
                <a:gridCol w="754218">
                  <a:extLst>
                    <a:ext uri="{9D8B030D-6E8A-4147-A177-3AD203B41FA5}">
                      <a16:colId xmlns:a16="http://schemas.microsoft.com/office/drawing/2014/main" val="2974610370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817640691"/>
                    </a:ext>
                  </a:extLst>
                </a:gridCol>
                <a:gridCol w="505328">
                  <a:extLst>
                    <a:ext uri="{9D8B030D-6E8A-4147-A177-3AD203B41FA5}">
                      <a16:colId xmlns:a16="http://schemas.microsoft.com/office/drawing/2014/main" val="266372803"/>
                    </a:ext>
                  </a:extLst>
                </a:gridCol>
                <a:gridCol w="1409965">
                  <a:extLst>
                    <a:ext uri="{9D8B030D-6E8A-4147-A177-3AD203B41FA5}">
                      <a16:colId xmlns:a16="http://schemas.microsoft.com/office/drawing/2014/main" val="2728138849"/>
                    </a:ext>
                  </a:extLst>
                </a:gridCol>
              </a:tblGrid>
              <a:tr h="25127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BELKIS TM-KARKAMIŞ </a:t>
                      </a:r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ENERJİ NAKİL HATTI TESİSİ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00295"/>
                  </a:ext>
                </a:extLst>
              </a:tr>
              <a:tr h="25127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KAMULAŞTIRMASINDA KAMU YARARI BULUNAN TAŞINMAZLAR LİSTESİ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65573"/>
                  </a:ext>
                </a:extLst>
              </a:tr>
              <a:tr h="491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>
                          <a:effectLst/>
                          <a:latin typeface="+mj-lt"/>
                        </a:rPr>
                        <a:t>İLİ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İLÇESİ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MAHALLESİ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ADA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PARSEL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856720769"/>
                  </a:ext>
                </a:extLst>
              </a:tr>
              <a:tr h="25127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GAZİANTEP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KARKAMIŞ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YARIMCA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125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1,2,3,4,5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558536668"/>
                  </a:ext>
                </a:extLst>
              </a:tr>
              <a:tr h="251273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12,11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555643169"/>
                  </a:ext>
                </a:extLst>
              </a:tr>
              <a:tr h="227436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13,12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347594127"/>
                  </a:ext>
                </a:extLst>
              </a:tr>
            </a:tbl>
          </a:graphicData>
        </a:graphic>
      </p:graphicFrame>
      <p:sp>
        <p:nvSpPr>
          <p:cNvPr id="116" name="Metin kutusu 5"/>
          <p:cNvSpPr txBox="1"/>
          <p:nvPr/>
        </p:nvSpPr>
        <p:spPr>
          <a:xfrm>
            <a:off x="415192" y="112553"/>
            <a:ext cx="9900428" cy="1429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/>
          <a:lstStyle/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r>
              <a:rPr lang="tr-TR" sz="2800" b="1" u="sng" dirty="0"/>
              <a:t>KAMULAŞTIRMA DUYURUSU</a:t>
            </a:r>
          </a:p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endParaRPr dirty="0"/>
          </a:p>
        </p:txBody>
      </p:sp>
      <p:sp>
        <p:nvSpPr>
          <p:cNvPr id="7" name="Dikdörtgen 6"/>
          <p:cNvSpPr/>
          <p:nvPr/>
        </p:nvSpPr>
        <p:spPr>
          <a:xfrm>
            <a:off x="865239" y="511277"/>
            <a:ext cx="93209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smtClean="0"/>
              <a:t>Yarımca Mahallesi</a:t>
            </a:r>
            <a:endParaRPr lang="tr-TR" sz="2500" dirty="0"/>
          </a:p>
          <a:p>
            <a:pPr algn="ctr"/>
            <a:r>
              <a:rPr lang="tr-TR" sz="1600" dirty="0"/>
              <a:t>Tesisi planlanan ve aşağıda detayları yer alan Enerji Nakil Hattı İçin </a:t>
            </a:r>
            <a:r>
              <a:rPr lang="tr-TR" sz="1600" b="1" dirty="0"/>
              <a:t>Acele Kamulaştırma Kararı </a:t>
            </a:r>
            <a:r>
              <a:rPr lang="tr-TR" sz="1600" dirty="0"/>
              <a:t>verilmiş olup,</a:t>
            </a:r>
            <a:br>
              <a:rPr lang="tr-TR" sz="1600" dirty="0"/>
            </a:br>
            <a:r>
              <a:rPr lang="tr-TR" sz="1600" dirty="0" smtClean="0"/>
              <a:t>Nizip 1., 2. ve 3. Asliye </a:t>
            </a:r>
            <a:r>
              <a:rPr lang="tr-TR" sz="1600" dirty="0"/>
              <a:t>Hukuk Mahkemelerince belirlenen bedeller </a:t>
            </a:r>
            <a:r>
              <a:rPr lang="tr-TR" sz="1600" b="1" dirty="0" smtClean="0"/>
              <a:t>Vakıflar Bankası Nizip  Şubesine </a:t>
            </a:r>
            <a:r>
              <a:rPr lang="tr-TR" sz="1600" dirty="0"/>
              <a:t>yatırılmıştır.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67469" y="5146108"/>
            <a:ext cx="4938606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00888A"/>
                </a:solidFill>
              </a:rPr>
              <a:t>BEDELLERİN ALINABİLMESİ İÇİN;</a:t>
            </a:r>
          </a:p>
          <a:p>
            <a:endParaRPr lang="tr-TR" sz="1100" dirty="0"/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1)</a:t>
            </a:r>
            <a:r>
              <a:rPr lang="tr-TR" sz="1200" dirty="0"/>
              <a:t> </a:t>
            </a:r>
            <a:r>
              <a:rPr lang="tr-TR" sz="1200" dirty="0" smtClean="0"/>
              <a:t>Nizip 1., 2., ve 3. Asliye </a:t>
            </a:r>
            <a:r>
              <a:rPr lang="tr-TR" sz="1200" dirty="0"/>
              <a:t>Hukuk Mahkeme Kaleminden Belge Alınması,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2)</a:t>
            </a:r>
            <a:r>
              <a:rPr lang="tr-TR" sz="1200" dirty="0"/>
              <a:t> </a:t>
            </a:r>
            <a:r>
              <a:rPr lang="tr-TR" sz="1200" dirty="0" err="1"/>
              <a:t>Takyidatlı</a:t>
            </a:r>
            <a:r>
              <a:rPr lang="tr-TR" sz="1200" dirty="0"/>
              <a:t> Tapu Kaydı,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3) </a:t>
            </a:r>
            <a:r>
              <a:rPr lang="tr-TR" sz="1200" dirty="0"/>
              <a:t>Kimlik </a:t>
            </a:r>
            <a:r>
              <a:rPr lang="tr-TR" sz="1200" dirty="0" smtClean="0"/>
              <a:t>Belgesi,</a:t>
            </a:r>
          </a:p>
          <a:p>
            <a:pPr lvl="0"/>
            <a:endParaRPr lang="tr-TR" sz="1200" dirty="0"/>
          </a:p>
          <a:p>
            <a:r>
              <a:rPr lang="tr-TR" sz="1300" dirty="0"/>
              <a:t> </a:t>
            </a:r>
            <a:r>
              <a:rPr lang="tr-TR" sz="1300" dirty="0" smtClean="0"/>
              <a:t>ile </a:t>
            </a:r>
            <a:r>
              <a:rPr lang="tr-TR" sz="1300" b="1" dirty="0" smtClean="0"/>
              <a:t>Vakıflar Bankası Nizip Şubesine</a:t>
            </a:r>
            <a:r>
              <a:rPr lang="tr-TR" sz="1300" dirty="0" smtClean="0"/>
              <a:t> </a:t>
            </a:r>
            <a:r>
              <a:rPr lang="tr-TR" sz="1300" dirty="0"/>
              <a:t>başvuru yapılması gerekmektedir.</a:t>
            </a:r>
          </a:p>
          <a:p>
            <a:r>
              <a:rPr lang="tr-TR" sz="1200" dirty="0"/>
              <a:t> </a:t>
            </a:r>
          </a:p>
          <a:p>
            <a:r>
              <a:rPr lang="tr-TR" sz="1000" b="1" dirty="0"/>
              <a:t>Not:</a:t>
            </a:r>
            <a:r>
              <a:rPr lang="tr-TR" sz="1000" dirty="0"/>
              <a:t> Yaşanabilecek olası aksaklıklarda iletişim için, </a:t>
            </a:r>
            <a:r>
              <a:rPr lang="tr-TR" sz="1000" b="1" dirty="0"/>
              <a:t>186 Çağrı Merkezi </a:t>
            </a:r>
            <a:r>
              <a:rPr lang="tr-TR" sz="1000" dirty="0"/>
              <a:t>ile iletişime geçilebilir.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13" y="1932788"/>
            <a:ext cx="5776831" cy="26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19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ackground-01-01.jpg" descr="background-0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719"/>
            <a:ext cx="10680701" cy="7550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örüntü" descr="Görünt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408" y="1777715"/>
            <a:ext cx="8576110" cy="3197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örüntü" descr="Görünt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439" y="4796439"/>
            <a:ext cx="5879311" cy="25890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74674"/>
              </p:ext>
            </p:extLst>
          </p:nvPr>
        </p:nvGraphicFramePr>
        <p:xfrm>
          <a:off x="1004357" y="5341171"/>
          <a:ext cx="4015082" cy="10943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1803">
                  <a:extLst>
                    <a:ext uri="{9D8B030D-6E8A-4147-A177-3AD203B41FA5}">
                      <a16:colId xmlns:a16="http://schemas.microsoft.com/office/drawing/2014/main" val="484382635"/>
                    </a:ext>
                  </a:extLst>
                </a:gridCol>
                <a:gridCol w="754218">
                  <a:extLst>
                    <a:ext uri="{9D8B030D-6E8A-4147-A177-3AD203B41FA5}">
                      <a16:colId xmlns:a16="http://schemas.microsoft.com/office/drawing/2014/main" val="2974610370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817640691"/>
                    </a:ext>
                  </a:extLst>
                </a:gridCol>
                <a:gridCol w="505328">
                  <a:extLst>
                    <a:ext uri="{9D8B030D-6E8A-4147-A177-3AD203B41FA5}">
                      <a16:colId xmlns:a16="http://schemas.microsoft.com/office/drawing/2014/main" val="266372803"/>
                    </a:ext>
                  </a:extLst>
                </a:gridCol>
                <a:gridCol w="1409965">
                  <a:extLst>
                    <a:ext uri="{9D8B030D-6E8A-4147-A177-3AD203B41FA5}">
                      <a16:colId xmlns:a16="http://schemas.microsoft.com/office/drawing/2014/main" val="2728138849"/>
                    </a:ext>
                  </a:extLst>
                </a:gridCol>
              </a:tblGrid>
              <a:tr h="25127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BELKIS TM-KARKAMIŞ </a:t>
                      </a:r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ENERJİ NAKİL HATTI TESİSİ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00295"/>
                  </a:ext>
                </a:extLst>
              </a:tr>
              <a:tr h="25127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KAMULAŞTIRMASINDA KAMU YARARI BULUNAN TAŞINMAZLAR LİSTESİ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65573"/>
                  </a:ext>
                </a:extLst>
              </a:tr>
              <a:tr h="340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>
                          <a:effectLst/>
                          <a:latin typeface="+mj-lt"/>
                        </a:rPr>
                        <a:t>İLİ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İLÇESİ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MAHALLESİ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ADA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PARSEL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856720769"/>
                  </a:ext>
                </a:extLst>
              </a:tr>
              <a:tr h="251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GAZİANTEP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KARKAMIŞ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KARŞIYAKA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166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181,182,188,186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558536668"/>
                  </a:ext>
                </a:extLst>
              </a:tr>
            </a:tbl>
          </a:graphicData>
        </a:graphic>
      </p:graphicFrame>
      <p:sp>
        <p:nvSpPr>
          <p:cNvPr id="116" name="Metin kutusu 5"/>
          <p:cNvSpPr txBox="1"/>
          <p:nvPr/>
        </p:nvSpPr>
        <p:spPr>
          <a:xfrm>
            <a:off x="415192" y="112553"/>
            <a:ext cx="9900428" cy="1429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/>
          <a:lstStyle/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r>
              <a:rPr lang="tr-TR" sz="2800" b="1" u="sng" dirty="0"/>
              <a:t>KAMULAŞTIRMA DUYURUSU</a:t>
            </a:r>
          </a:p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endParaRPr dirty="0"/>
          </a:p>
        </p:txBody>
      </p:sp>
      <p:sp>
        <p:nvSpPr>
          <p:cNvPr id="7" name="Dikdörtgen 6"/>
          <p:cNvSpPr/>
          <p:nvPr/>
        </p:nvSpPr>
        <p:spPr>
          <a:xfrm>
            <a:off x="865239" y="511277"/>
            <a:ext cx="93209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smtClean="0"/>
              <a:t>Karşıyaka Mahallesi</a:t>
            </a:r>
            <a:endParaRPr lang="tr-TR" sz="2500" dirty="0"/>
          </a:p>
          <a:p>
            <a:pPr algn="ctr"/>
            <a:r>
              <a:rPr lang="tr-TR" sz="1600" dirty="0"/>
              <a:t>Tesisi planlanan ve aşağıda detayları yer alan Enerji Nakil Hattı İçin </a:t>
            </a:r>
            <a:r>
              <a:rPr lang="tr-TR" sz="1600" b="1" dirty="0"/>
              <a:t>Acele Kamulaştırma Kararı </a:t>
            </a:r>
            <a:r>
              <a:rPr lang="tr-TR" sz="1600" dirty="0"/>
              <a:t>verilmiş olup,</a:t>
            </a:r>
            <a:br>
              <a:rPr lang="tr-TR" sz="1600" dirty="0"/>
            </a:br>
            <a:r>
              <a:rPr lang="tr-TR" sz="1600" dirty="0" smtClean="0"/>
              <a:t>Nizip 1., 2. ve 3. Asliye </a:t>
            </a:r>
            <a:r>
              <a:rPr lang="tr-TR" sz="1600" dirty="0"/>
              <a:t>Hukuk Mahkemelerince belirlenen bedeller </a:t>
            </a:r>
            <a:r>
              <a:rPr lang="tr-TR" sz="1600" b="1" dirty="0" smtClean="0"/>
              <a:t>Vakıflar Bankası Nizip  Şubesine </a:t>
            </a:r>
            <a:r>
              <a:rPr lang="tr-TR" sz="1600" dirty="0"/>
              <a:t>yatırılmıştır.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67469" y="5146108"/>
            <a:ext cx="4938606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00888A"/>
                </a:solidFill>
              </a:rPr>
              <a:t>BEDELLERİN ALINABİLMESİ İÇİN;</a:t>
            </a:r>
          </a:p>
          <a:p>
            <a:endParaRPr lang="tr-TR" sz="1100" dirty="0"/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1)</a:t>
            </a:r>
            <a:r>
              <a:rPr lang="tr-TR" sz="1200" dirty="0"/>
              <a:t> </a:t>
            </a:r>
            <a:r>
              <a:rPr lang="tr-TR" sz="1200" dirty="0" smtClean="0"/>
              <a:t>Nizip 1., 2., ve 3. Asliye </a:t>
            </a:r>
            <a:r>
              <a:rPr lang="tr-TR" sz="1200" dirty="0"/>
              <a:t>Hukuk Mahkeme Kaleminden Belge Alınması,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2)</a:t>
            </a:r>
            <a:r>
              <a:rPr lang="tr-TR" sz="1200" dirty="0"/>
              <a:t> </a:t>
            </a:r>
            <a:r>
              <a:rPr lang="tr-TR" sz="1200" dirty="0" err="1"/>
              <a:t>Takyidatlı</a:t>
            </a:r>
            <a:r>
              <a:rPr lang="tr-TR" sz="1200" dirty="0"/>
              <a:t> Tapu Kaydı,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3) </a:t>
            </a:r>
            <a:r>
              <a:rPr lang="tr-TR" sz="1200" dirty="0"/>
              <a:t>Kimlik </a:t>
            </a:r>
            <a:r>
              <a:rPr lang="tr-TR" sz="1200" dirty="0" smtClean="0"/>
              <a:t>Belgesi,</a:t>
            </a:r>
          </a:p>
          <a:p>
            <a:pPr lvl="0"/>
            <a:endParaRPr lang="tr-TR" sz="1200" dirty="0"/>
          </a:p>
          <a:p>
            <a:r>
              <a:rPr lang="tr-TR" sz="1300" dirty="0"/>
              <a:t> </a:t>
            </a:r>
            <a:r>
              <a:rPr lang="tr-TR" sz="1300" dirty="0" smtClean="0"/>
              <a:t>ile </a:t>
            </a:r>
            <a:r>
              <a:rPr lang="tr-TR" sz="1300" b="1" dirty="0" smtClean="0"/>
              <a:t>Vakıflar Bankası Nizip Şubesine</a:t>
            </a:r>
            <a:r>
              <a:rPr lang="tr-TR" sz="1300" dirty="0" smtClean="0"/>
              <a:t> </a:t>
            </a:r>
            <a:r>
              <a:rPr lang="tr-TR" sz="1300" dirty="0"/>
              <a:t>başvuru yapılması gerekmektedir.</a:t>
            </a:r>
          </a:p>
          <a:p>
            <a:r>
              <a:rPr lang="tr-TR" sz="1200" dirty="0"/>
              <a:t> </a:t>
            </a:r>
          </a:p>
          <a:p>
            <a:r>
              <a:rPr lang="tr-TR" sz="1000" b="1" dirty="0"/>
              <a:t>Not:</a:t>
            </a:r>
            <a:r>
              <a:rPr lang="tr-TR" sz="1000" dirty="0"/>
              <a:t> Yaşanabilecek olası aksaklıklarda iletişim için, </a:t>
            </a:r>
            <a:r>
              <a:rPr lang="tr-TR" sz="1000" b="1" dirty="0"/>
              <a:t>186 Çağrı Merkezi </a:t>
            </a:r>
            <a:r>
              <a:rPr lang="tr-TR" sz="1000" dirty="0"/>
              <a:t>ile iletişime geçilebilir.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30" y="2062336"/>
            <a:ext cx="3604161" cy="23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927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ackground-01-01.jpg" descr="background-0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719"/>
            <a:ext cx="10680701" cy="7550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örüntü" descr="Görünt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408" y="1777715"/>
            <a:ext cx="8576110" cy="3018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örüntü" descr="Görünt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439" y="4796439"/>
            <a:ext cx="5879311" cy="25890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59607"/>
              </p:ext>
            </p:extLst>
          </p:nvPr>
        </p:nvGraphicFramePr>
        <p:xfrm>
          <a:off x="1222408" y="5455296"/>
          <a:ext cx="3876642" cy="12713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8639">
                  <a:extLst>
                    <a:ext uri="{9D8B030D-6E8A-4147-A177-3AD203B41FA5}">
                      <a16:colId xmlns:a16="http://schemas.microsoft.com/office/drawing/2014/main" val="484382635"/>
                    </a:ext>
                  </a:extLst>
                </a:gridCol>
                <a:gridCol w="606952">
                  <a:extLst>
                    <a:ext uri="{9D8B030D-6E8A-4147-A177-3AD203B41FA5}">
                      <a16:colId xmlns:a16="http://schemas.microsoft.com/office/drawing/2014/main" val="2974610370"/>
                    </a:ext>
                  </a:extLst>
                </a:gridCol>
                <a:gridCol w="610848">
                  <a:extLst>
                    <a:ext uri="{9D8B030D-6E8A-4147-A177-3AD203B41FA5}">
                      <a16:colId xmlns:a16="http://schemas.microsoft.com/office/drawing/2014/main" val="817640691"/>
                    </a:ext>
                  </a:extLst>
                </a:gridCol>
                <a:gridCol w="368780">
                  <a:extLst>
                    <a:ext uri="{9D8B030D-6E8A-4147-A177-3AD203B41FA5}">
                      <a16:colId xmlns:a16="http://schemas.microsoft.com/office/drawing/2014/main" val="266372803"/>
                    </a:ext>
                  </a:extLst>
                </a:gridCol>
                <a:gridCol w="1641423">
                  <a:extLst>
                    <a:ext uri="{9D8B030D-6E8A-4147-A177-3AD203B41FA5}">
                      <a16:colId xmlns:a16="http://schemas.microsoft.com/office/drawing/2014/main" val="2728138849"/>
                    </a:ext>
                  </a:extLst>
                </a:gridCol>
              </a:tblGrid>
              <a:tr h="34214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BELKIS TM-KARKAMIŞ </a:t>
                      </a:r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ENERJİ NAKİL HATTI TESİSİ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00295"/>
                  </a:ext>
                </a:extLst>
              </a:tr>
              <a:tr h="25009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KAMULAŞTIRMASINDA KAMU YARARI BULUNAN TAŞINMAZLAR LİSTESİ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65573"/>
                  </a:ext>
                </a:extLst>
              </a:tr>
              <a:tr h="39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>
                          <a:effectLst/>
                          <a:latin typeface="+mj-lt"/>
                        </a:rPr>
                        <a:t>İLİ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İLÇESİ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MAHALLESİ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ADA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PARSEL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856720769"/>
                  </a:ext>
                </a:extLst>
              </a:tr>
              <a:tr h="283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GAZİANTEP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NİZİP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DUTLU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558536668"/>
                  </a:ext>
                </a:extLst>
              </a:tr>
            </a:tbl>
          </a:graphicData>
        </a:graphic>
      </p:graphicFrame>
      <p:sp>
        <p:nvSpPr>
          <p:cNvPr id="116" name="Metin kutusu 5"/>
          <p:cNvSpPr txBox="1"/>
          <p:nvPr/>
        </p:nvSpPr>
        <p:spPr>
          <a:xfrm>
            <a:off x="415192" y="112553"/>
            <a:ext cx="9900428" cy="1429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/>
          <a:lstStyle/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r>
              <a:rPr lang="tr-TR" sz="2800" b="1" u="sng" dirty="0"/>
              <a:t>KAMULAŞTIRMA DUYURUSU</a:t>
            </a:r>
          </a:p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endParaRPr dirty="0"/>
          </a:p>
        </p:txBody>
      </p:sp>
      <p:sp>
        <p:nvSpPr>
          <p:cNvPr id="7" name="Dikdörtgen 6"/>
          <p:cNvSpPr/>
          <p:nvPr/>
        </p:nvSpPr>
        <p:spPr>
          <a:xfrm>
            <a:off x="865239" y="511277"/>
            <a:ext cx="93209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smtClean="0"/>
              <a:t>Dutlu </a:t>
            </a:r>
            <a:r>
              <a:rPr lang="tr-TR" sz="2500" b="1" dirty="0"/>
              <a:t>Mahallesi</a:t>
            </a:r>
            <a:endParaRPr lang="tr-TR" sz="2500" dirty="0"/>
          </a:p>
          <a:p>
            <a:pPr algn="ctr"/>
            <a:r>
              <a:rPr lang="tr-TR" sz="1600" dirty="0"/>
              <a:t>Tesisi planlanan ve aşağıda detayları yer alan Enerji Nakil Hattı İçin </a:t>
            </a:r>
            <a:r>
              <a:rPr lang="tr-TR" sz="1600" b="1" dirty="0"/>
              <a:t>Acele Kamulaştırma Kararı </a:t>
            </a:r>
            <a:r>
              <a:rPr lang="tr-TR" sz="1600" dirty="0"/>
              <a:t>verilmiş olup,</a:t>
            </a:r>
            <a:br>
              <a:rPr lang="tr-TR" sz="1600" dirty="0"/>
            </a:br>
            <a:r>
              <a:rPr lang="tr-TR" sz="1600" dirty="0" smtClean="0"/>
              <a:t>Nizip 1., 2. ve 3. Asliye </a:t>
            </a:r>
            <a:r>
              <a:rPr lang="tr-TR" sz="1600" dirty="0"/>
              <a:t>Hukuk Mahkemelerince belirlenen bedeller </a:t>
            </a:r>
            <a:r>
              <a:rPr lang="tr-TR" sz="1600" b="1" dirty="0" smtClean="0"/>
              <a:t>Vakıflar Bankası Nizip  Şubesine </a:t>
            </a:r>
            <a:r>
              <a:rPr lang="tr-TR" sz="1600" dirty="0"/>
              <a:t>yatırılmıştır.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67469" y="5146108"/>
            <a:ext cx="4938606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00888A"/>
                </a:solidFill>
              </a:rPr>
              <a:t>BEDELLERİN ALINABİLMESİ İÇİN;</a:t>
            </a:r>
          </a:p>
          <a:p>
            <a:endParaRPr lang="tr-TR" sz="1100" dirty="0"/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1)</a:t>
            </a:r>
            <a:r>
              <a:rPr lang="tr-TR" sz="1200" dirty="0"/>
              <a:t> </a:t>
            </a:r>
            <a:r>
              <a:rPr lang="tr-TR" sz="1200" dirty="0" smtClean="0"/>
              <a:t>Nizip 1., 2., ve 3. Asliye </a:t>
            </a:r>
            <a:r>
              <a:rPr lang="tr-TR" sz="1200" dirty="0"/>
              <a:t>Hukuk Mahkeme Kaleminden Belge Alınması,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2)</a:t>
            </a:r>
            <a:r>
              <a:rPr lang="tr-TR" sz="1200" dirty="0"/>
              <a:t> </a:t>
            </a:r>
            <a:r>
              <a:rPr lang="tr-TR" sz="1200" dirty="0" err="1"/>
              <a:t>Takyidatlı</a:t>
            </a:r>
            <a:r>
              <a:rPr lang="tr-TR" sz="1200" dirty="0"/>
              <a:t> Tapu Kaydı,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3) </a:t>
            </a:r>
            <a:r>
              <a:rPr lang="tr-TR" sz="1200" dirty="0"/>
              <a:t>Kimlik </a:t>
            </a:r>
            <a:r>
              <a:rPr lang="tr-TR" sz="1200" dirty="0" smtClean="0"/>
              <a:t>Belgesi,</a:t>
            </a:r>
          </a:p>
          <a:p>
            <a:pPr lvl="0"/>
            <a:endParaRPr lang="tr-TR" sz="1200" dirty="0"/>
          </a:p>
          <a:p>
            <a:r>
              <a:rPr lang="tr-TR" sz="1300" dirty="0"/>
              <a:t> </a:t>
            </a:r>
            <a:r>
              <a:rPr lang="tr-TR" sz="1300" dirty="0" smtClean="0"/>
              <a:t>ile </a:t>
            </a:r>
            <a:r>
              <a:rPr lang="tr-TR" sz="1300" b="1" dirty="0" smtClean="0"/>
              <a:t>Vakıflar Bankası Nizip Şubesine</a:t>
            </a:r>
            <a:r>
              <a:rPr lang="tr-TR" sz="1300" dirty="0" smtClean="0"/>
              <a:t> </a:t>
            </a:r>
            <a:r>
              <a:rPr lang="tr-TR" sz="1300" dirty="0"/>
              <a:t>başvuru yapılması gerekmektedir.</a:t>
            </a:r>
          </a:p>
          <a:p>
            <a:r>
              <a:rPr lang="tr-TR" sz="1200" dirty="0"/>
              <a:t> </a:t>
            </a:r>
          </a:p>
          <a:p>
            <a:r>
              <a:rPr lang="tr-TR" sz="1000" b="1" dirty="0"/>
              <a:t>Not:</a:t>
            </a:r>
            <a:r>
              <a:rPr lang="tr-TR" sz="1000" dirty="0"/>
              <a:t> Yaşanabilecek olası aksaklıklarda iletişim için, </a:t>
            </a:r>
            <a:r>
              <a:rPr lang="tr-TR" sz="1000" b="1" dirty="0"/>
              <a:t>186 Çağrı Merkezi </a:t>
            </a:r>
            <a:r>
              <a:rPr lang="tr-TR" sz="1000" dirty="0"/>
              <a:t>ile iletişime geçilebilir.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73" y="2106412"/>
            <a:ext cx="577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827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ackground-01-01.jpg" descr="background-0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719"/>
            <a:ext cx="10680701" cy="7550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örüntü" descr="Görünt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92" y="1777715"/>
            <a:ext cx="9900428" cy="269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örüntü" descr="Görünt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439" y="4796439"/>
            <a:ext cx="5879311" cy="25890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52114"/>
              </p:ext>
            </p:extLst>
          </p:nvPr>
        </p:nvGraphicFramePr>
        <p:xfrm>
          <a:off x="1004358" y="4476072"/>
          <a:ext cx="4015082" cy="28635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1803">
                  <a:extLst>
                    <a:ext uri="{9D8B030D-6E8A-4147-A177-3AD203B41FA5}">
                      <a16:colId xmlns:a16="http://schemas.microsoft.com/office/drawing/2014/main" val="484382635"/>
                    </a:ext>
                  </a:extLst>
                </a:gridCol>
                <a:gridCol w="628627">
                  <a:extLst>
                    <a:ext uri="{9D8B030D-6E8A-4147-A177-3AD203B41FA5}">
                      <a16:colId xmlns:a16="http://schemas.microsoft.com/office/drawing/2014/main" val="2974610370"/>
                    </a:ext>
                  </a:extLst>
                </a:gridCol>
                <a:gridCol w="632662">
                  <a:extLst>
                    <a:ext uri="{9D8B030D-6E8A-4147-A177-3AD203B41FA5}">
                      <a16:colId xmlns:a16="http://schemas.microsoft.com/office/drawing/2014/main" val="817640691"/>
                    </a:ext>
                  </a:extLst>
                </a:gridCol>
                <a:gridCol w="381950">
                  <a:extLst>
                    <a:ext uri="{9D8B030D-6E8A-4147-A177-3AD203B41FA5}">
                      <a16:colId xmlns:a16="http://schemas.microsoft.com/office/drawing/2014/main" val="266372803"/>
                    </a:ext>
                  </a:extLst>
                </a:gridCol>
                <a:gridCol w="1700040">
                  <a:extLst>
                    <a:ext uri="{9D8B030D-6E8A-4147-A177-3AD203B41FA5}">
                      <a16:colId xmlns:a16="http://schemas.microsoft.com/office/drawing/2014/main" val="2728138849"/>
                    </a:ext>
                  </a:extLst>
                </a:gridCol>
              </a:tblGrid>
              <a:tr h="12453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BELKIS TM-KARKAMIŞ </a:t>
                      </a:r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ENERJİ NAKİL HATTI TESİSİ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00295"/>
                  </a:ext>
                </a:extLst>
              </a:tr>
              <a:tr h="12327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KAMULAŞTIRMASINDA KAMU YARARI BULUNAN TAŞINMAZLAR LİSTESİ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65573"/>
                  </a:ext>
                </a:extLst>
              </a:tr>
              <a:tr h="241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>
                          <a:effectLst/>
                          <a:latin typeface="+mj-lt"/>
                        </a:rPr>
                        <a:t>İLİ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İLÇESİ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MAHALLESİ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ADA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PARSEL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856720769"/>
                  </a:ext>
                </a:extLst>
              </a:tr>
              <a:tr h="149965">
                <a:tc rowSpan="14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GAZİANTEP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14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NİZİP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14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BAĞLICA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148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1, 4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558536668"/>
                  </a:ext>
                </a:extLst>
              </a:tr>
              <a:tr h="149965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555643169"/>
                  </a:ext>
                </a:extLst>
              </a:tr>
              <a:tr h="149965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347594127"/>
                  </a:ext>
                </a:extLst>
              </a:tr>
              <a:tr h="149965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677, 645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902748394"/>
                  </a:ext>
                </a:extLst>
              </a:tr>
              <a:tr h="149965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2,3,29,32,33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134661514"/>
                  </a:ext>
                </a:extLst>
              </a:tr>
              <a:tr h="149965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22,23,24,21,19,20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39346585"/>
                  </a:ext>
                </a:extLst>
              </a:tr>
              <a:tr h="149965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9,19,14,13,15,16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711201459"/>
                  </a:ext>
                </a:extLst>
              </a:tr>
              <a:tr h="149965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5,4,6,3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4142020062"/>
                  </a:ext>
                </a:extLst>
              </a:tr>
              <a:tr h="149965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1,2,4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6840728"/>
                  </a:ext>
                </a:extLst>
              </a:tr>
              <a:tr h="149965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473400449"/>
                  </a:ext>
                </a:extLst>
              </a:tr>
              <a:tr h="149965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13,19,20,22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069802742"/>
                  </a:ext>
                </a:extLst>
              </a:tr>
              <a:tr h="149965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35,36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731449639"/>
                  </a:ext>
                </a:extLst>
              </a:tr>
              <a:tr h="149965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26,25,18,17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225702717"/>
                  </a:ext>
                </a:extLst>
              </a:tr>
              <a:tr h="149965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34,35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091554176"/>
                  </a:ext>
                </a:extLst>
              </a:tr>
            </a:tbl>
          </a:graphicData>
        </a:graphic>
      </p:graphicFrame>
      <p:sp>
        <p:nvSpPr>
          <p:cNvPr id="116" name="Metin kutusu 5"/>
          <p:cNvSpPr txBox="1"/>
          <p:nvPr/>
        </p:nvSpPr>
        <p:spPr>
          <a:xfrm>
            <a:off x="415192" y="112553"/>
            <a:ext cx="9900428" cy="1429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/>
          <a:lstStyle/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r>
              <a:rPr lang="tr-TR" sz="2800" b="1" u="sng" dirty="0"/>
              <a:t>KAMULAŞTIRMA DUYURUSU</a:t>
            </a:r>
          </a:p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endParaRPr dirty="0"/>
          </a:p>
        </p:txBody>
      </p:sp>
      <p:sp>
        <p:nvSpPr>
          <p:cNvPr id="7" name="Dikdörtgen 6"/>
          <p:cNvSpPr/>
          <p:nvPr/>
        </p:nvSpPr>
        <p:spPr>
          <a:xfrm>
            <a:off x="865239" y="511277"/>
            <a:ext cx="93209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smtClean="0"/>
              <a:t>Bağlıca </a:t>
            </a:r>
            <a:r>
              <a:rPr lang="tr-TR" sz="2500" b="1" dirty="0"/>
              <a:t>Mahallesi</a:t>
            </a:r>
            <a:endParaRPr lang="tr-TR" sz="2500" dirty="0"/>
          </a:p>
          <a:p>
            <a:pPr algn="ctr"/>
            <a:r>
              <a:rPr lang="tr-TR" sz="1600" dirty="0"/>
              <a:t>Tesisi planlanan ve aşağıda detayları yer alan Enerji Nakil Hattı İçin </a:t>
            </a:r>
            <a:r>
              <a:rPr lang="tr-TR" sz="1600" b="1" dirty="0"/>
              <a:t>Acele Kamulaştırma Kararı </a:t>
            </a:r>
            <a:r>
              <a:rPr lang="tr-TR" sz="1600" dirty="0"/>
              <a:t>verilmiş olup,</a:t>
            </a:r>
            <a:br>
              <a:rPr lang="tr-TR" sz="1600" dirty="0"/>
            </a:br>
            <a:r>
              <a:rPr lang="tr-TR" sz="1600" dirty="0" smtClean="0"/>
              <a:t>Nizip 1., 2. ve 3. Asliye </a:t>
            </a:r>
            <a:r>
              <a:rPr lang="tr-TR" sz="1600" dirty="0"/>
              <a:t>Hukuk Mahkemelerince belirlenen bedeller </a:t>
            </a:r>
            <a:r>
              <a:rPr lang="tr-TR" sz="1600" b="1" dirty="0" smtClean="0"/>
              <a:t>Vakıflar Bankası Nizip  Şubesine </a:t>
            </a:r>
            <a:r>
              <a:rPr lang="tr-TR" sz="1600" dirty="0"/>
              <a:t>yatırılmıştır.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67469" y="5146108"/>
            <a:ext cx="4938606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00888A"/>
                </a:solidFill>
              </a:rPr>
              <a:t>BEDELLERİN ALINABİLMESİ İÇİN;</a:t>
            </a:r>
          </a:p>
          <a:p>
            <a:endParaRPr lang="tr-TR" sz="1100" dirty="0"/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1)</a:t>
            </a:r>
            <a:r>
              <a:rPr lang="tr-TR" sz="1200" dirty="0"/>
              <a:t> </a:t>
            </a:r>
            <a:r>
              <a:rPr lang="tr-TR" sz="1200" dirty="0" smtClean="0"/>
              <a:t>Nizip 1., 2., ve 3. Asliye </a:t>
            </a:r>
            <a:r>
              <a:rPr lang="tr-TR" sz="1200" dirty="0"/>
              <a:t>Hukuk Mahkeme Kaleminden Belge Alınması,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2)</a:t>
            </a:r>
            <a:r>
              <a:rPr lang="tr-TR" sz="1200" dirty="0"/>
              <a:t> </a:t>
            </a:r>
            <a:r>
              <a:rPr lang="tr-TR" sz="1200" dirty="0" err="1"/>
              <a:t>Takyidatlı</a:t>
            </a:r>
            <a:r>
              <a:rPr lang="tr-TR" sz="1200" dirty="0"/>
              <a:t> Tapu Kaydı,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3) </a:t>
            </a:r>
            <a:r>
              <a:rPr lang="tr-TR" sz="1200" dirty="0"/>
              <a:t>Kimlik </a:t>
            </a:r>
            <a:r>
              <a:rPr lang="tr-TR" sz="1200" dirty="0" smtClean="0"/>
              <a:t>Belgesi,</a:t>
            </a:r>
          </a:p>
          <a:p>
            <a:pPr lvl="0"/>
            <a:endParaRPr lang="tr-TR" sz="1200" dirty="0"/>
          </a:p>
          <a:p>
            <a:r>
              <a:rPr lang="tr-TR" sz="1300" dirty="0"/>
              <a:t> </a:t>
            </a:r>
            <a:r>
              <a:rPr lang="tr-TR" sz="1300" dirty="0" smtClean="0"/>
              <a:t>ile </a:t>
            </a:r>
            <a:r>
              <a:rPr lang="tr-TR" sz="1300" b="1" dirty="0" smtClean="0"/>
              <a:t>Vakıflar Bankası Nizip Şubesine</a:t>
            </a:r>
            <a:r>
              <a:rPr lang="tr-TR" sz="1300" dirty="0" smtClean="0"/>
              <a:t> </a:t>
            </a:r>
            <a:r>
              <a:rPr lang="tr-TR" sz="1300" dirty="0"/>
              <a:t>başvuru yapılması gerekmektedir.</a:t>
            </a:r>
          </a:p>
          <a:p>
            <a:r>
              <a:rPr lang="tr-TR" sz="1200" dirty="0"/>
              <a:t> </a:t>
            </a:r>
          </a:p>
          <a:p>
            <a:r>
              <a:rPr lang="tr-TR" sz="1000" b="1" dirty="0"/>
              <a:t>Not:</a:t>
            </a:r>
            <a:r>
              <a:rPr lang="tr-TR" sz="1000" dirty="0"/>
              <a:t> Yaşanabilecek olası aksaklıklarda iletişim için, </a:t>
            </a:r>
            <a:r>
              <a:rPr lang="tr-TR" sz="1000" b="1" dirty="0"/>
              <a:t>186 Çağrı Merkezi </a:t>
            </a:r>
            <a:r>
              <a:rPr lang="tr-TR" sz="1000" dirty="0"/>
              <a:t>ile iletişime geçilebilir.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0" y="2499233"/>
            <a:ext cx="9193773" cy="12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711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ackground-01-01.jpg" descr="background-0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719"/>
            <a:ext cx="10680701" cy="7550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örüntü" descr="Görünt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92" y="1777715"/>
            <a:ext cx="9900428" cy="269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örüntü" descr="Görünt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439" y="4796439"/>
            <a:ext cx="5879311" cy="25890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640488"/>
              </p:ext>
            </p:extLst>
          </p:nvPr>
        </p:nvGraphicFramePr>
        <p:xfrm>
          <a:off x="1004358" y="4476073"/>
          <a:ext cx="4015082" cy="29093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1803">
                  <a:extLst>
                    <a:ext uri="{9D8B030D-6E8A-4147-A177-3AD203B41FA5}">
                      <a16:colId xmlns:a16="http://schemas.microsoft.com/office/drawing/2014/main" val="484382635"/>
                    </a:ext>
                  </a:extLst>
                </a:gridCol>
                <a:gridCol w="453428">
                  <a:extLst>
                    <a:ext uri="{9D8B030D-6E8A-4147-A177-3AD203B41FA5}">
                      <a16:colId xmlns:a16="http://schemas.microsoft.com/office/drawing/2014/main" val="2974610370"/>
                    </a:ext>
                  </a:extLst>
                </a:gridCol>
                <a:gridCol w="625643">
                  <a:extLst>
                    <a:ext uri="{9D8B030D-6E8A-4147-A177-3AD203B41FA5}">
                      <a16:colId xmlns:a16="http://schemas.microsoft.com/office/drawing/2014/main" val="817640691"/>
                    </a:ext>
                  </a:extLst>
                </a:gridCol>
                <a:gridCol w="421105">
                  <a:extLst>
                    <a:ext uri="{9D8B030D-6E8A-4147-A177-3AD203B41FA5}">
                      <a16:colId xmlns:a16="http://schemas.microsoft.com/office/drawing/2014/main" val="266372803"/>
                    </a:ext>
                  </a:extLst>
                </a:gridCol>
                <a:gridCol w="1843103">
                  <a:extLst>
                    <a:ext uri="{9D8B030D-6E8A-4147-A177-3AD203B41FA5}">
                      <a16:colId xmlns:a16="http://schemas.microsoft.com/office/drawing/2014/main" val="2728138849"/>
                    </a:ext>
                  </a:extLst>
                </a:gridCol>
              </a:tblGrid>
              <a:tr h="282377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BELKIS TM-KARKAMIŞ </a:t>
                      </a:r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ENERJİ NAKİL HATTI TESİSİ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00295"/>
                  </a:ext>
                </a:extLst>
              </a:tr>
              <a:tr h="282377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KAMULAŞTIRMASINDA KAMU YARARI BULUNAN TAŞINMAZLAR LİSTESİ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65573"/>
                  </a:ext>
                </a:extLst>
              </a:tr>
              <a:tr h="552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>
                          <a:effectLst/>
                          <a:latin typeface="+mj-lt"/>
                        </a:rPr>
                        <a:t>İLİ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İLÇESİ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MAHALLESİ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ADA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PARSEL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856720769"/>
                  </a:ext>
                </a:extLst>
              </a:tr>
              <a:tr h="282377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GAZİANTEP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NİZİP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GÜZELKÖY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119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8, 7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558536668"/>
                  </a:ext>
                </a:extLst>
              </a:tr>
              <a:tr h="282377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555643169"/>
                  </a:ext>
                </a:extLst>
              </a:tr>
              <a:tr h="282377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347594127"/>
                  </a:ext>
                </a:extLst>
              </a:tr>
              <a:tr h="282377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902748394"/>
                  </a:ext>
                </a:extLst>
              </a:tr>
              <a:tr h="38052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1,2,3,4,5,6,7,8,9,10,12,13,14,15,18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134661514"/>
                  </a:ext>
                </a:extLst>
              </a:tr>
              <a:tr h="282377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39346585"/>
                  </a:ext>
                </a:extLst>
              </a:tr>
            </a:tbl>
          </a:graphicData>
        </a:graphic>
      </p:graphicFrame>
      <p:sp>
        <p:nvSpPr>
          <p:cNvPr id="116" name="Metin kutusu 5"/>
          <p:cNvSpPr txBox="1"/>
          <p:nvPr/>
        </p:nvSpPr>
        <p:spPr>
          <a:xfrm>
            <a:off x="415192" y="112553"/>
            <a:ext cx="9900428" cy="1429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/>
          <a:lstStyle/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r>
              <a:rPr lang="tr-TR" sz="2800" b="1" u="sng" dirty="0"/>
              <a:t>KAMULAŞTIRMA DUYURUSU</a:t>
            </a:r>
          </a:p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endParaRPr dirty="0"/>
          </a:p>
        </p:txBody>
      </p:sp>
      <p:sp>
        <p:nvSpPr>
          <p:cNvPr id="7" name="Dikdörtgen 6"/>
          <p:cNvSpPr/>
          <p:nvPr/>
        </p:nvSpPr>
        <p:spPr>
          <a:xfrm>
            <a:off x="865239" y="511277"/>
            <a:ext cx="93209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err="1" smtClean="0"/>
              <a:t>Güzelköy</a:t>
            </a:r>
            <a:r>
              <a:rPr lang="tr-TR" sz="2500" b="1" dirty="0" smtClean="0"/>
              <a:t> </a:t>
            </a:r>
            <a:r>
              <a:rPr lang="tr-TR" sz="2500" b="1" dirty="0"/>
              <a:t>Mahallesi</a:t>
            </a:r>
            <a:endParaRPr lang="tr-TR" sz="2500" dirty="0"/>
          </a:p>
          <a:p>
            <a:pPr algn="ctr"/>
            <a:r>
              <a:rPr lang="tr-TR" sz="1600" dirty="0"/>
              <a:t>Tesisi planlanan ve aşağıda detayları yer alan Enerji Nakil Hattı İçin </a:t>
            </a:r>
            <a:r>
              <a:rPr lang="tr-TR" sz="1600" b="1" dirty="0"/>
              <a:t>Acele Kamulaştırma Kararı </a:t>
            </a:r>
            <a:r>
              <a:rPr lang="tr-TR" sz="1600" dirty="0"/>
              <a:t>verilmiş olup,</a:t>
            </a:r>
            <a:br>
              <a:rPr lang="tr-TR" sz="1600" dirty="0"/>
            </a:br>
            <a:r>
              <a:rPr lang="tr-TR" sz="1600" dirty="0" smtClean="0"/>
              <a:t>Nizip 1., 2. ve 3. Asliye </a:t>
            </a:r>
            <a:r>
              <a:rPr lang="tr-TR" sz="1600" dirty="0"/>
              <a:t>Hukuk Mahkemelerince belirlenen bedeller </a:t>
            </a:r>
            <a:r>
              <a:rPr lang="tr-TR" sz="1600" b="1" dirty="0" smtClean="0"/>
              <a:t>Vakıflar Bankası Nizip  Şubesine </a:t>
            </a:r>
            <a:r>
              <a:rPr lang="tr-TR" sz="1600" dirty="0"/>
              <a:t>yatırılmıştır.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67469" y="5146108"/>
            <a:ext cx="4938606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00888A"/>
                </a:solidFill>
              </a:rPr>
              <a:t>BEDELLERİN ALINABİLMESİ İÇİN;</a:t>
            </a:r>
          </a:p>
          <a:p>
            <a:endParaRPr lang="tr-TR" sz="1100" dirty="0"/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1)</a:t>
            </a:r>
            <a:r>
              <a:rPr lang="tr-TR" sz="1200" dirty="0"/>
              <a:t> </a:t>
            </a:r>
            <a:r>
              <a:rPr lang="tr-TR" sz="1200" dirty="0" smtClean="0"/>
              <a:t>Nizip 1., 2., ve 3. Asliye </a:t>
            </a:r>
            <a:r>
              <a:rPr lang="tr-TR" sz="1200" dirty="0"/>
              <a:t>Hukuk Mahkeme Kaleminden Belge Alınması,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2)</a:t>
            </a:r>
            <a:r>
              <a:rPr lang="tr-TR" sz="1200" dirty="0"/>
              <a:t> </a:t>
            </a:r>
            <a:r>
              <a:rPr lang="tr-TR" sz="1200" dirty="0" err="1"/>
              <a:t>Takyidatlı</a:t>
            </a:r>
            <a:r>
              <a:rPr lang="tr-TR" sz="1200" dirty="0"/>
              <a:t> Tapu Kaydı,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3) </a:t>
            </a:r>
            <a:r>
              <a:rPr lang="tr-TR" sz="1200" dirty="0"/>
              <a:t>Kimlik </a:t>
            </a:r>
            <a:r>
              <a:rPr lang="tr-TR" sz="1200" dirty="0" smtClean="0"/>
              <a:t>Belgesi,</a:t>
            </a:r>
          </a:p>
          <a:p>
            <a:pPr lvl="0"/>
            <a:endParaRPr lang="tr-TR" sz="1200" dirty="0"/>
          </a:p>
          <a:p>
            <a:r>
              <a:rPr lang="tr-TR" sz="1300" dirty="0"/>
              <a:t> </a:t>
            </a:r>
            <a:r>
              <a:rPr lang="tr-TR" sz="1300" dirty="0" smtClean="0"/>
              <a:t>ile </a:t>
            </a:r>
            <a:r>
              <a:rPr lang="tr-TR" sz="1300" b="1" dirty="0" smtClean="0"/>
              <a:t>Vakıflar Bankası Nizip Şubesine</a:t>
            </a:r>
            <a:r>
              <a:rPr lang="tr-TR" sz="1300" dirty="0" smtClean="0"/>
              <a:t> </a:t>
            </a:r>
            <a:r>
              <a:rPr lang="tr-TR" sz="1300" dirty="0"/>
              <a:t>başvuru yapılması gerekmektedir.</a:t>
            </a:r>
          </a:p>
          <a:p>
            <a:r>
              <a:rPr lang="tr-TR" sz="1200" dirty="0"/>
              <a:t> </a:t>
            </a:r>
          </a:p>
          <a:p>
            <a:r>
              <a:rPr lang="tr-TR" sz="1000" b="1" dirty="0"/>
              <a:t>Not:</a:t>
            </a:r>
            <a:r>
              <a:rPr lang="tr-TR" sz="1000" dirty="0"/>
              <a:t> Yaşanabilecek olası aksaklıklarda iletişim için, </a:t>
            </a:r>
            <a:r>
              <a:rPr lang="tr-TR" sz="1000" b="1" dirty="0"/>
              <a:t>186 Çağrı Merkezi </a:t>
            </a:r>
            <a:r>
              <a:rPr lang="tr-TR" sz="1000" dirty="0"/>
              <a:t>ile iletişime geçilebilir.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4" y="2125718"/>
            <a:ext cx="9164333" cy="19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60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ackground-01-01.jpg" descr="background-0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719"/>
            <a:ext cx="10680701" cy="7550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örüntü" descr="Görünt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91" y="1777715"/>
            <a:ext cx="9970467" cy="269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örüntü" descr="Görünt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439" y="4796439"/>
            <a:ext cx="5879311" cy="25890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9412"/>
              </p:ext>
            </p:extLst>
          </p:nvPr>
        </p:nvGraphicFramePr>
        <p:xfrm>
          <a:off x="1004358" y="4476073"/>
          <a:ext cx="4015082" cy="27995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1803">
                  <a:extLst>
                    <a:ext uri="{9D8B030D-6E8A-4147-A177-3AD203B41FA5}">
                      <a16:colId xmlns:a16="http://schemas.microsoft.com/office/drawing/2014/main" val="484382635"/>
                    </a:ext>
                  </a:extLst>
                </a:gridCol>
                <a:gridCol w="453428">
                  <a:extLst>
                    <a:ext uri="{9D8B030D-6E8A-4147-A177-3AD203B41FA5}">
                      <a16:colId xmlns:a16="http://schemas.microsoft.com/office/drawing/2014/main" val="2974610370"/>
                    </a:ext>
                  </a:extLst>
                </a:gridCol>
                <a:gridCol w="625643">
                  <a:extLst>
                    <a:ext uri="{9D8B030D-6E8A-4147-A177-3AD203B41FA5}">
                      <a16:colId xmlns:a16="http://schemas.microsoft.com/office/drawing/2014/main" val="817640691"/>
                    </a:ext>
                  </a:extLst>
                </a:gridCol>
                <a:gridCol w="421105">
                  <a:extLst>
                    <a:ext uri="{9D8B030D-6E8A-4147-A177-3AD203B41FA5}">
                      <a16:colId xmlns:a16="http://schemas.microsoft.com/office/drawing/2014/main" val="266372803"/>
                    </a:ext>
                  </a:extLst>
                </a:gridCol>
                <a:gridCol w="1843103">
                  <a:extLst>
                    <a:ext uri="{9D8B030D-6E8A-4147-A177-3AD203B41FA5}">
                      <a16:colId xmlns:a16="http://schemas.microsoft.com/office/drawing/2014/main" val="2728138849"/>
                    </a:ext>
                  </a:extLst>
                </a:gridCol>
              </a:tblGrid>
              <a:tr h="218698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BELKIS TM-KARKAMIŞ </a:t>
                      </a:r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ENERJİ NAKİL HATTI TESİSİ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00295"/>
                  </a:ext>
                </a:extLst>
              </a:tr>
              <a:tr h="218698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KAMULAŞTIRMASINDA KAMU YARARI BULUNAN TAŞINMAZLAR LİSTESİ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65573"/>
                  </a:ext>
                </a:extLst>
              </a:tr>
              <a:tr h="427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>
                          <a:effectLst/>
                          <a:latin typeface="+mj-lt"/>
                        </a:rPr>
                        <a:t>İLİ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İLÇESİ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MAHALLESİ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ADA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PARSEL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856720769"/>
                  </a:ext>
                </a:extLst>
              </a:tr>
              <a:tr h="218698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GAZİANTEP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NİZİP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HANCAĞIZ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116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558536668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555643169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347594127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902748394"/>
                  </a:ext>
                </a:extLst>
              </a:tr>
              <a:tr h="18484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134661514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39346585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4,3,7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4165823852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788558172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1,2,3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45935513"/>
                  </a:ext>
                </a:extLst>
              </a:tr>
            </a:tbl>
          </a:graphicData>
        </a:graphic>
      </p:graphicFrame>
      <p:sp>
        <p:nvSpPr>
          <p:cNvPr id="116" name="Metin kutusu 5"/>
          <p:cNvSpPr txBox="1"/>
          <p:nvPr/>
        </p:nvSpPr>
        <p:spPr>
          <a:xfrm>
            <a:off x="415192" y="112553"/>
            <a:ext cx="9900428" cy="1429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/>
          <a:lstStyle/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r>
              <a:rPr lang="tr-TR" sz="2800" b="1" u="sng" dirty="0"/>
              <a:t>KAMULAŞTIRMA DUYURUSU</a:t>
            </a:r>
          </a:p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endParaRPr dirty="0"/>
          </a:p>
        </p:txBody>
      </p:sp>
      <p:sp>
        <p:nvSpPr>
          <p:cNvPr id="7" name="Dikdörtgen 6"/>
          <p:cNvSpPr/>
          <p:nvPr/>
        </p:nvSpPr>
        <p:spPr>
          <a:xfrm>
            <a:off x="865239" y="511277"/>
            <a:ext cx="93209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smtClean="0"/>
              <a:t>Hancağız Mahallesi</a:t>
            </a:r>
            <a:endParaRPr lang="tr-TR" sz="2500" dirty="0"/>
          </a:p>
          <a:p>
            <a:pPr algn="ctr"/>
            <a:r>
              <a:rPr lang="tr-TR" sz="1600" dirty="0"/>
              <a:t>Tesisi planlanan ve aşağıda detayları yer alan Enerji Nakil Hattı İçin </a:t>
            </a:r>
            <a:r>
              <a:rPr lang="tr-TR" sz="1600" b="1" dirty="0"/>
              <a:t>Acele Kamulaştırma Kararı </a:t>
            </a:r>
            <a:r>
              <a:rPr lang="tr-TR" sz="1600" dirty="0"/>
              <a:t>verilmiş olup,</a:t>
            </a:r>
            <a:br>
              <a:rPr lang="tr-TR" sz="1600" dirty="0"/>
            </a:br>
            <a:r>
              <a:rPr lang="tr-TR" sz="1600" dirty="0" smtClean="0"/>
              <a:t>Nizip 1., 2. ve 3. Asliye </a:t>
            </a:r>
            <a:r>
              <a:rPr lang="tr-TR" sz="1600" dirty="0"/>
              <a:t>Hukuk Mahkemelerince belirlenen bedeller </a:t>
            </a:r>
            <a:r>
              <a:rPr lang="tr-TR" sz="1600" b="1" dirty="0" smtClean="0"/>
              <a:t>Vakıflar Bankası Nizip  Şubesine </a:t>
            </a:r>
            <a:r>
              <a:rPr lang="tr-TR" sz="1600" dirty="0"/>
              <a:t>yatırılmıştır.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67469" y="5146108"/>
            <a:ext cx="4938606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00888A"/>
                </a:solidFill>
              </a:rPr>
              <a:t>BEDELLERİN ALINABİLMESİ İÇİN;</a:t>
            </a:r>
          </a:p>
          <a:p>
            <a:endParaRPr lang="tr-TR" sz="1100" dirty="0"/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1)</a:t>
            </a:r>
            <a:r>
              <a:rPr lang="tr-TR" sz="1200" dirty="0"/>
              <a:t> </a:t>
            </a:r>
            <a:r>
              <a:rPr lang="tr-TR" sz="1200" dirty="0" smtClean="0"/>
              <a:t>Nizip 1., 2., ve 3. Asliye </a:t>
            </a:r>
            <a:r>
              <a:rPr lang="tr-TR" sz="1200" dirty="0"/>
              <a:t>Hukuk Mahkeme Kaleminden Belge Alınması,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2)</a:t>
            </a:r>
            <a:r>
              <a:rPr lang="tr-TR" sz="1200" dirty="0"/>
              <a:t> </a:t>
            </a:r>
            <a:r>
              <a:rPr lang="tr-TR" sz="1200" dirty="0" err="1"/>
              <a:t>Takyidatlı</a:t>
            </a:r>
            <a:r>
              <a:rPr lang="tr-TR" sz="1200" dirty="0"/>
              <a:t> Tapu Kaydı,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3) </a:t>
            </a:r>
            <a:r>
              <a:rPr lang="tr-TR" sz="1200" dirty="0"/>
              <a:t>Kimlik </a:t>
            </a:r>
            <a:r>
              <a:rPr lang="tr-TR" sz="1200" dirty="0" smtClean="0"/>
              <a:t>Belgesi,</a:t>
            </a:r>
          </a:p>
          <a:p>
            <a:pPr lvl="0"/>
            <a:endParaRPr lang="tr-TR" sz="1200" dirty="0"/>
          </a:p>
          <a:p>
            <a:r>
              <a:rPr lang="tr-TR" sz="1300" dirty="0"/>
              <a:t> </a:t>
            </a:r>
            <a:r>
              <a:rPr lang="tr-TR" sz="1300" dirty="0" smtClean="0"/>
              <a:t>ile </a:t>
            </a:r>
            <a:r>
              <a:rPr lang="tr-TR" sz="1300" b="1" dirty="0" smtClean="0"/>
              <a:t>Vakıflar Bankası Nizip Şubesine</a:t>
            </a:r>
            <a:r>
              <a:rPr lang="tr-TR" sz="1300" dirty="0" smtClean="0"/>
              <a:t> </a:t>
            </a:r>
            <a:r>
              <a:rPr lang="tr-TR" sz="1300" dirty="0"/>
              <a:t>başvuru yapılması gerekmektedir.</a:t>
            </a:r>
          </a:p>
          <a:p>
            <a:r>
              <a:rPr lang="tr-TR" sz="1200" dirty="0"/>
              <a:t> </a:t>
            </a:r>
          </a:p>
          <a:p>
            <a:r>
              <a:rPr lang="tr-TR" sz="1000" b="1" dirty="0"/>
              <a:t>Not:</a:t>
            </a:r>
            <a:r>
              <a:rPr lang="tr-TR" sz="1000" dirty="0"/>
              <a:t> Yaşanabilecek olası aksaklıklarda iletişim için, </a:t>
            </a:r>
            <a:r>
              <a:rPr lang="tr-TR" sz="1000" b="1" dirty="0"/>
              <a:t>186 Çağrı Merkezi </a:t>
            </a:r>
            <a:r>
              <a:rPr lang="tr-TR" sz="1000" dirty="0"/>
              <a:t>ile iletişime geçilebilir.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" y="2195586"/>
            <a:ext cx="9188920" cy="17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65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ackground-01-01.jpg" descr="background-0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719"/>
            <a:ext cx="10680701" cy="7550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örüntü" descr="Görünt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408" y="1777715"/>
            <a:ext cx="8576110" cy="3197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örüntü" descr="Görünt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439" y="4796439"/>
            <a:ext cx="5879311" cy="25890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29346"/>
              </p:ext>
            </p:extLst>
          </p:nvPr>
        </p:nvGraphicFramePr>
        <p:xfrm>
          <a:off x="1050208" y="5307578"/>
          <a:ext cx="4015082" cy="15211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1803">
                  <a:extLst>
                    <a:ext uri="{9D8B030D-6E8A-4147-A177-3AD203B41FA5}">
                      <a16:colId xmlns:a16="http://schemas.microsoft.com/office/drawing/2014/main" val="484382635"/>
                    </a:ext>
                  </a:extLst>
                </a:gridCol>
                <a:gridCol w="754218">
                  <a:extLst>
                    <a:ext uri="{9D8B030D-6E8A-4147-A177-3AD203B41FA5}">
                      <a16:colId xmlns:a16="http://schemas.microsoft.com/office/drawing/2014/main" val="2974610370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817640691"/>
                    </a:ext>
                  </a:extLst>
                </a:gridCol>
                <a:gridCol w="697832">
                  <a:extLst>
                    <a:ext uri="{9D8B030D-6E8A-4147-A177-3AD203B41FA5}">
                      <a16:colId xmlns:a16="http://schemas.microsoft.com/office/drawing/2014/main" val="266372803"/>
                    </a:ext>
                  </a:extLst>
                </a:gridCol>
                <a:gridCol w="1217461">
                  <a:extLst>
                    <a:ext uri="{9D8B030D-6E8A-4147-A177-3AD203B41FA5}">
                      <a16:colId xmlns:a16="http://schemas.microsoft.com/office/drawing/2014/main" val="2728138849"/>
                    </a:ext>
                  </a:extLst>
                </a:gridCol>
              </a:tblGrid>
              <a:tr h="218698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BELKIS TM-KARKAMIŞ </a:t>
                      </a:r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ENERJİ NAKİL HATTI TESİSİ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00295"/>
                  </a:ext>
                </a:extLst>
              </a:tr>
              <a:tr h="218698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KAMULAŞTIRMASINDA KAMU YARARI BULUNAN TAŞINMAZLAR LİSTESİ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65573"/>
                  </a:ext>
                </a:extLst>
              </a:tr>
              <a:tr h="427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>
                          <a:effectLst/>
                          <a:latin typeface="+mj-lt"/>
                        </a:rPr>
                        <a:t>İLİ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İLÇESİ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MAHALLESİ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ADA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PARSEL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856720769"/>
                  </a:ext>
                </a:extLst>
              </a:tr>
              <a:tr h="21869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GAZİANTEP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KARKAMIŞ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TEKETAŞI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117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1,2,3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558536668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1,2,3,4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555643169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12,13,14,8,9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347594127"/>
                  </a:ext>
                </a:extLst>
              </a:tr>
            </a:tbl>
          </a:graphicData>
        </a:graphic>
      </p:graphicFrame>
      <p:sp>
        <p:nvSpPr>
          <p:cNvPr id="116" name="Metin kutusu 5"/>
          <p:cNvSpPr txBox="1"/>
          <p:nvPr/>
        </p:nvSpPr>
        <p:spPr>
          <a:xfrm>
            <a:off x="415192" y="112553"/>
            <a:ext cx="9900428" cy="1429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/>
          <a:lstStyle/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r>
              <a:rPr lang="tr-TR" sz="2800" b="1" u="sng" dirty="0"/>
              <a:t>KAMULAŞTIRMA DUYURUSU</a:t>
            </a:r>
          </a:p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endParaRPr dirty="0"/>
          </a:p>
        </p:txBody>
      </p:sp>
      <p:sp>
        <p:nvSpPr>
          <p:cNvPr id="7" name="Dikdörtgen 6"/>
          <p:cNvSpPr/>
          <p:nvPr/>
        </p:nvSpPr>
        <p:spPr>
          <a:xfrm>
            <a:off x="865239" y="511277"/>
            <a:ext cx="93209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err="1" smtClean="0"/>
              <a:t>Teketaşı</a:t>
            </a:r>
            <a:r>
              <a:rPr lang="tr-TR" sz="2500" b="1" dirty="0" smtClean="0"/>
              <a:t> Mahallesi</a:t>
            </a:r>
            <a:endParaRPr lang="tr-TR" sz="2500" dirty="0"/>
          </a:p>
          <a:p>
            <a:pPr algn="ctr"/>
            <a:r>
              <a:rPr lang="tr-TR" sz="1600" dirty="0"/>
              <a:t>Tesisi planlanan ve aşağıda detayları yer alan Enerji Nakil Hattı İçin </a:t>
            </a:r>
            <a:r>
              <a:rPr lang="tr-TR" sz="1600" b="1" dirty="0"/>
              <a:t>Acele Kamulaştırma Kararı </a:t>
            </a:r>
            <a:r>
              <a:rPr lang="tr-TR" sz="1600" dirty="0"/>
              <a:t>verilmiş olup,</a:t>
            </a:r>
            <a:br>
              <a:rPr lang="tr-TR" sz="1600" dirty="0"/>
            </a:br>
            <a:r>
              <a:rPr lang="tr-TR" sz="1600" dirty="0" smtClean="0"/>
              <a:t>Nizip 1., 2. ve 3. Asliye </a:t>
            </a:r>
            <a:r>
              <a:rPr lang="tr-TR" sz="1600" dirty="0"/>
              <a:t>Hukuk Mahkemelerince belirlenen bedeller </a:t>
            </a:r>
            <a:r>
              <a:rPr lang="tr-TR" sz="1600" b="1" dirty="0" smtClean="0"/>
              <a:t>Vakıflar Bankası Nizip  Şubesine </a:t>
            </a:r>
            <a:r>
              <a:rPr lang="tr-TR" sz="1600" dirty="0"/>
              <a:t>yatırılmıştır.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67469" y="5146108"/>
            <a:ext cx="4938606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00888A"/>
                </a:solidFill>
              </a:rPr>
              <a:t>BEDELLERİN ALINABİLMESİ İÇİN;</a:t>
            </a:r>
          </a:p>
          <a:p>
            <a:endParaRPr lang="tr-TR" sz="1100" dirty="0"/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1)</a:t>
            </a:r>
            <a:r>
              <a:rPr lang="tr-TR" sz="1200" dirty="0"/>
              <a:t> </a:t>
            </a:r>
            <a:r>
              <a:rPr lang="tr-TR" sz="1200" dirty="0" smtClean="0"/>
              <a:t>Nizip 1., 2., ve 3. Asliye </a:t>
            </a:r>
            <a:r>
              <a:rPr lang="tr-TR" sz="1200" dirty="0"/>
              <a:t>Hukuk Mahkeme Kaleminden Belge Alınması,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2)</a:t>
            </a:r>
            <a:r>
              <a:rPr lang="tr-TR" sz="1200" dirty="0"/>
              <a:t> </a:t>
            </a:r>
            <a:r>
              <a:rPr lang="tr-TR" sz="1200" dirty="0" err="1"/>
              <a:t>Takyidatlı</a:t>
            </a:r>
            <a:r>
              <a:rPr lang="tr-TR" sz="1200" dirty="0"/>
              <a:t> Tapu Kaydı,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3) </a:t>
            </a:r>
            <a:r>
              <a:rPr lang="tr-TR" sz="1200" dirty="0"/>
              <a:t>Kimlik </a:t>
            </a:r>
            <a:r>
              <a:rPr lang="tr-TR" sz="1200" dirty="0" smtClean="0"/>
              <a:t>Belgesi,</a:t>
            </a:r>
          </a:p>
          <a:p>
            <a:pPr lvl="0"/>
            <a:endParaRPr lang="tr-TR" sz="1200" dirty="0"/>
          </a:p>
          <a:p>
            <a:r>
              <a:rPr lang="tr-TR" sz="1300" dirty="0"/>
              <a:t> </a:t>
            </a:r>
            <a:r>
              <a:rPr lang="tr-TR" sz="1300" dirty="0" smtClean="0"/>
              <a:t>ile </a:t>
            </a:r>
            <a:r>
              <a:rPr lang="tr-TR" sz="1300" b="1" dirty="0" smtClean="0"/>
              <a:t>Vakıflar Bankası Nizip Şubesine</a:t>
            </a:r>
            <a:r>
              <a:rPr lang="tr-TR" sz="1300" dirty="0" smtClean="0"/>
              <a:t> </a:t>
            </a:r>
            <a:r>
              <a:rPr lang="tr-TR" sz="1300" dirty="0"/>
              <a:t>başvuru yapılması gerekmektedir.</a:t>
            </a:r>
          </a:p>
          <a:p>
            <a:r>
              <a:rPr lang="tr-TR" sz="1200" dirty="0"/>
              <a:t> </a:t>
            </a:r>
          </a:p>
          <a:p>
            <a:r>
              <a:rPr lang="tr-TR" sz="1000" b="1" dirty="0"/>
              <a:t>Not:</a:t>
            </a:r>
            <a:r>
              <a:rPr lang="tr-TR" sz="1000" dirty="0"/>
              <a:t> Yaşanabilecek olası aksaklıklarda iletişim için, </a:t>
            </a:r>
            <a:r>
              <a:rPr lang="tr-TR" sz="1000" b="1" dirty="0"/>
              <a:t>186 Çağrı Merkezi </a:t>
            </a:r>
            <a:r>
              <a:rPr lang="tr-TR" sz="1000" dirty="0"/>
              <a:t>ile iletişime geçilebilir.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73" y="2072536"/>
            <a:ext cx="7295949" cy="24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794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ackground-01-01.jpg" descr="background-0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719"/>
            <a:ext cx="10680701" cy="7550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örüntü" descr="Görünt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92" y="1777715"/>
            <a:ext cx="9900428" cy="269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örüntü" descr="Görünt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439" y="4796439"/>
            <a:ext cx="5879311" cy="25890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651402"/>
              </p:ext>
            </p:extLst>
          </p:nvPr>
        </p:nvGraphicFramePr>
        <p:xfrm>
          <a:off x="1004357" y="4586160"/>
          <a:ext cx="4015082" cy="27418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1803">
                  <a:extLst>
                    <a:ext uri="{9D8B030D-6E8A-4147-A177-3AD203B41FA5}">
                      <a16:colId xmlns:a16="http://schemas.microsoft.com/office/drawing/2014/main" val="484382635"/>
                    </a:ext>
                  </a:extLst>
                </a:gridCol>
                <a:gridCol w="754218">
                  <a:extLst>
                    <a:ext uri="{9D8B030D-6E8A-4147-A177-3AD203B41FA5}">
                      <a16:colId xmlns:a16="http://schemas.microsoft.com/office/drawing/2014/main" val="2974610370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817640691"/>
                    </a:ext>
                  </a:extLst>
                </a:gridCol>
                <a:gridCol w="697832">
                  <a:extLst>
                    <a:ext uri="{9D8B030D-6E8A-4147-A177-3AD203B41FA5}">
                      <a16:colId xmlns:a16="http://schemas.microsoft.com/office/drawing/2014/main" val="266372803"/>
                    </a:ext>
                  </a:extLst>
                </a:gridCol>
                <a:gridCol w="1217461">
                  <a:extLst>
                    <a:ext uri="{9D8B030D-6E8A-4147-A177-3AD203B41FA5}">
                      <a16:colId xmlns:a16="http://schemas.microsoft.com/office/drawing/2014/main" val="2728138849"/>
                    </a:ext>
                  </a:extLst>
                </a:gridCol>
              </a:tblGrid>
              <a:tr h="218698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BELKIS TM-KARKAMIŞ </a:t>
                      </a:r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ENERJİ NAKİL HATTI TESİSİ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00295"/>
                  </a:ext>
                </a:extLst>
              </a:tr>
              <a:tr h="218698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KAMULAŞTIRMASINDA KAMU YARARI BULUNAN TAŞINMAZLAR LİSTESİ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65573"/>
                  </a:ext>
                </a:extLst>
              </a:tr>
              <a:tr h="427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>
                          <a:effectLst/>
                          <a:latin typeface="+mj-lt"/>
                        </a:rPr>
                        <a:t>İLİ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İLÇESİ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MAHALLESİ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ADA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PARSEL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856720769"/>
                  </a:ext>
                </a:extLst>
              </a:tr>
              <a:tr h="218698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GAZİANTEP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KARKAMIŞ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ECELER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166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558536668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1,2,4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555643169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1,2,3,5,7,8,9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347594127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764028863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4170837446"/>
                  </a:ext>
                </a:extLst>
              </a:tr>
              <a:tr h="125570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4075680945"/>
                  </a:ext>
                </a:extLst>
              </a:tr>
              <a:tr h="128253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1,4,5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964851489"/>
                  </a:ext>
                </a:extLst>
              </a:tr>
              <a:tr h="218698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1,2,3,4,5,6,8,9,10,11,13,14,15,16,17,18,19,20,21,22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161845500"/>
                  </a:ext>
                </a:extLst>
              </a:tr>
            </a:tbl>
          </a:graphicData>
        </a:graphic>
      </p:graphicFrame>
      <p:sp>
        <p:nvSpPr>
          <p:cNvPr id="116" name="Metin kutusu 5"/>
          <p:cNvSpPr txBox="1"/>
          <p:nvPr/>
        </p:nvSpPr>
        <p:spPr>
          <a:xfrm>
            <a:off x="415192" y="112553"/>
            <a:ext cx="9900428" cy="1429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/>
          <a:lstStyle/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r>
              <a:rPr lang="tr-TR" sz="2800" b="1" u="sng" dirty="0"/>
              <a:t>KAMULAŞTIRMA DUYURUSU</a:t>
            </a:r>
          </a:p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endParaRPr dirty="0"/>
          </a:p>
        </p:txBody>
      </p:sp>
      <p:sp>
        <p:nvSpPr>
          <p:cNvPr id="7" name="Dikdörtgen 6"/>
          <p:cNvSpPr/>
          <p:nvPr/>
        </p:nvSpPr>
        <p:spPr>
          <a:xfrm>
            <a:off x="865239" y="511277"/>
            <a:ext cx="93209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smtClean="0"/>
              <a:t>Eceler Mahallesi</a:t>
            </a:r>
            <a:endParaRPr lang="tr-TR" sz="2500" dirty="0"/>
          </a:p>
          <a:p>
            <a:pPr algn="ctr"/>
            <a:r>
              <a:rPr lang="tr-TR" sz="1600" dirty="0"/>
              <a:t>Tesisi planlanan ve aşağıda detayları yer alan Enerji Nakil Hattı İçin </a:t>
            </a:r>
            <a:r>
              <a:rPr lang="tr-TR" sz="1600" b="1" dirty="0"/>
              <a:t>Acele Kamulaştırma Kararı </a:t>
            </a:r>
            <a:r>
              <a:rPr lang="tr-TR" sz="1600" dirty="0"/>
              <a:t>verilmiş olup,</a:t>
            </a:r>
            <a:br>
              <a:rPr lang="tr-TR" sz="1600" dirty="0"/>
            </a:br>
            <a:r>
              <a:rPr lang="tr-TR" sz="1600" dirty="0" smtClean="0"/>
              <a:t>Nizip 1., 2. ve 3. Asliye </a:t>
            </a:r>
            <a:r>
              <a:rPr lang="tr-TR" sz="1600" dirty="0"/>
              <a:t>Hukuk Mahkemelerince belirlenen bedeller </a:t>
            </a:r>
            <a:r>
              <a:rPr lang="tr-TR" sz="1600" b="1" dirty="0" smtClean="0"/>
              <a:t>Vakıflar Bankası Nizip  Şubesine </a:t>
            </a:r>
            <a:r>
              <a:rPr lang="tr-TR" sz="1600" dirty="0"/>
              <a:t>yatırılmıştır.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67469" y="5146108"/>
            <a:ext cx="4938606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00888A"/>
                </a:solidFill>
              </a:rPr>
              <a:t>BEDELLERİN ALINABİLMESİ İÇİN;</a:t>
            </a:r>
          </a:p>
          <a:p>
            <a:endParaRPr lang="tr-TR" sz="1100" dirty="0"/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1)</a:t>
            </a:r>
            <a:r>
              <a:rPr lang="tr-TR" sz="1200" dirty="0"/>
              <a:t> </a:t>
            </a:r>
            <a:r>
              <a:rPr lang="tr-TR" sz="1200" dirty="0" smtClean="0"/>
              <a:t>Nizip 1., 2., ve 3. Asliye </a:t>
            </a:r>
            <a:r>
              <a:rPr lang="tr-TR" sz="1200" dirty="0"/>
              <a:t>Hukuk Mahkeme Kaleminden Belge Alınması,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2)</a:t>
            </a:r>
            <a:r>
              <a:rPr lang="tr-TR" sz="1200" dirty="0"/>
              <a:t> </a:t>
            </a:r>
            <a:r>
              <a:rPr lang="tr-TR" sz="1200" dirty="0" err="1"/>
              <a:t>Takyidatlı</a:t>
            </a:r>
            <a:r>
              <a:rPr lang="tr-TR" sz="1200" dirty="0"/>
              <a:t> Tapu Kaydı,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3) </a:t>
            </a:r>
            <a:r>
              <a:rPr lang="tr-TR" sz="1200" dirty="0"/>
              <a:t>Kimlik </a:t>
            </a:r>
            <a:r>
              <a:rPr lang="tr-TR" sz="1200" dirty="0" smtClean="0"/>
              <a:t>Belgesi,</a:t>
            </a:r>
          </a:p>
          <a:p>
            <a:pPr lvl="0"/>
            <a:endParaRPr lang="tr-TR" sz="1200" dirty="0"/>
          </a:p>
          <a:p>
            <a:r>
              <a:rPr lang="tr-TR" sz="1300" dirty="0"/>
              <a:t> </a:t>
            </a:r>
            <a:r>
              <a:rPr lang="tr-TR" sz="1300" dirty="0" smtClean="0"/>
              <a:t>ile </a:t>
            </a:r>
            <a:r>
              <a:rPr lang="tr-TR" sz="1300" b="1" dirty="0" smtClean="0"/>
              <a:t>Vakıflar Bankası Nizip Şubesine</a:t>
            </a:r>
            <a:r>
              <a:rPr lang="tr-TR" sz="1300" dirty="0" smtClean="0"/>
              <a:t> </a:t>
            </a:r>
            <a:r>
              <a:rPr lang="tr-TR" sz="1300" dirty="0"/>
              <a:t>başvuru yapılması gerekmektedir.</a:t>
            </a:r>
          </a:p>
          <a:p>
            <a:r>
              <a:rPr lang="tr-TR" sz="1200" dirty="0"/>
              <a:t> </a:t>
            </a:r>
          </a:p>
          <a:p>
            <a:r>
              <a:rPr lang="tr-TR" sz="1000" b="1" dirty="0"/>
              <a:t>Not:</a:t>
            </a:r>
            <a:r>
              <a:rPr lang="tr-TR" sz="1000" dirty="0"/>
              <a:t> Yaşanabilecek olası aksaklıklarda iletişim için, </a:t>
            </a:r>
            <a:r>
              <a:rPr lang="tr-TR" sz="1000" b="1" dirty="0"/>
              <a:t>186 Çağrı Merkezi </a:t>
            </a:r>
            <a:r>
              <a:rPr lang="tr-TR" sz="1000" dirty="0"/>
              <a:t>ile iletişime geçilebilir.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1" y="2235435"/>
            <a:ext cx="9133277" cy="17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1704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ackground-01-01.jpg" descr="background-0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719"/>
            <a:ext cx="10680701" cy="7550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örüntü" descr="Görünt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93" y="1648463"/>
            <a:ext cx="10090882" cy="269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örüntü" descr="Görünt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439" y="4796439"/>
            <a:ext cx="5879311" cy="25890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832260"/>
              </p:ext>
            </p:extLst>
          </p:nvPr>
        </p:nvGraphicFramePr>
        <p:xfrm>
          <a:off x="1004357" y="4388917"/>
          <a:ext cx="4015082" cy="29965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1803">
                  <a:extLst>
                    <a:ext uri="{9D8B030D-6E8A-4147-A177-3AD203B41FA5}">
                      <a16:colId xmlns:a16="http://schemas.microsoft.com/office/drawing/2014/main" val="484382635"/>
                    </a:ext>
                  </a:extLst>
                </a:gridCol>
                <a:gridCol w="754218">
                  <a:extLst>
                    <a:ext uri="{9D8B030D-6E8A-4147-A177-3AD203B41FA5}">
                      <a16:colId xmlns:a16="http://schemas.microsoft.com/office/drawing/2014/main" val="2974610370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817640691"/>
                    </a:ext>
                  </a:extLst>
                </a:gridCol>
                <a:gridCol w="697832">
                  <a:extLst>
                    <a:ext uri="{9D8B030D-6E8A-4147-A177-3AD203B41FA5}">
                      <a16:colId xmlns:a16="http://schemas.microsoft.com/office/drawing/2014/main" val="266372803"/>
                    </a:ext>
                  </a:extLst>
                </a:gridCol>
                <a:gridCol w="1217461">
                  <a:extLst>
                    <a:ext uri="{9D8B030D-6E8A-4147-A177-3AD203B41FA5}">
                      <a16:colId xmlns:a16="http://schemas.microsoft.com/office/drawing/2014/main" val="2728138849"/>
                    </a:ext>
                  </a:extLst>
                </a:gridCol>
              </a:tblGrid>
              <a:tr h="17672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BELKIS TM-KARKAMIŞ </a:t>
                      </a:r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ENERJİ NAKİL HATTI TESİSİ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00295"/>
                  </a:ext>
                </a:extLst>
              </a:tr>
              <a:tr h="17672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KAMULAŞTIRMASINDA KAMU YARARI BULUNAN TAŞINMAZLAR LİSTESİ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65573"/>
                  </a:ext>
                </a:extLst>
              </a:tr>
              <a:tr h="345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>
                          <a:effectLst/>
                          <a:latin typeface="+mj-lt"/>
                        </a:rPr>
                        <a:t>İLİ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İLÇESİ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MAHALLESİ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ADA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PARSEL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856720769"/>
                  </a:ext>
                </a:extLst>
              </a:tr>
              <a:tr h="176729">
                <a:tc rowSpan="13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GAZİANTEP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13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KARKAMIŞ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13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ÖRMETAŞ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165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5,6,7,10,11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558536668"/>
                  </a:ext>
                </a:extLst>
              </a:tr>
              <a:tr h="176729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555643169"/>
                  </a:ext>
                </a:extLst>
              </a:tr>
              <a:tr h="176729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347594127"/>
                  </a:ext>
                </a:extLst>
              </a:tr>
              <a:tr h="176729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764028863"/>
                  </a:ext>
                </a:extLst>
              </a:tr>
              <a:tr h="176729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4170837446"/>
                  </a:ext>
                </a:extLst>
              </a:tr>
              <a:tr h="176729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16,17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4075680945"/>
                  </a:ext>
                </a:extLst>
              </a:tr>
              <a:tr h="176729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11,12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964851489"/>
                  </a:ext>
                </a:extLst>
              </a:tr>
              <a:tr h="176729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161845500"/>
                  </a:ext>
                </a:extLst>
              </a:tr>
              <a:tr h="176729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12,16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4270917302"/>
                  </a:ext>
                </a:extLst>
              </a:tr>
              <a:tr h="176729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525349294"/>
                  </a:ext>
                </a:extLst>
              </a:tr>
              <a:tr h="176729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1,3,4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11309212"/>
                  </a:ext>
                </a:extLst>
              </a:tr>
              <a:tr h="176729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1,2,3,15,16,17,18,19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709354089"/>
                  </a:ext>
                </a:extLst>
              </a:tr>
              <a:tr h="176729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428255249"/>
                  </a:ext>
                </a:extLst>
              </a:tr>
            </a:tbl>
          </a:graphicData>
        </a:graphic>
      </p:graphicFrame>
      <p:sp>
        <p:nvSpPr>
          <p:cNvPr id="116" name="Metin kutusu 5"/>
          <p:cNvSpPr txBox="1"/>
          <p:nvPr/>
        </p:nvSpPr>
        <p:spPr>
          <a:xfrm>
            <a:off x="415192" y="112553"/>
            <a:ext cx="9900428" cy="1429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/>
          <a:lstStyle/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r>
              <a:rPr lang="tr-TR" sz="2800" b="1" u="sng" dirty="0"/>
              <a:t>KAMULAŞTIRMA DUYURUSU</a:t>
            </a:r>
          </a:p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endParaRPr dirty="0"/>
          </a:p>
        </p:txBody>
      </p:sp>
      <p:sp>
        <p:nvSpPr>
          <p:cNvPr id="7" name="Dikdörtgen 6"/>
          <p:cNvSpPr/>
          <p:nvPr/>
        </p:nvSpPr>
        <p:spPr>
          <a:xfrm>
            <a:off x="865239" y="511277"/>
            <a:ext cx="93209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err="1" smtClean="0"/>
              <a:t>Örmetaş</a:t>
            </a:r>
            <a:r>
              <a:rPr lang="tr-TR" sz="2500" b="1" dirty="0" smtClean="0"/>
              <a:t> Mahallesi</a:t>
            </a:r>
            <a:endParaRPr lang="tr-TR" sz="2500" dirty="0"/>
          </a:p>
          <a:p>
            <a:pPr algn="ctr"/>
            <a:r>
              <a:rPr lang="tr-TR" sz="1600" dirty="0"/>
              <a:t>Tesisi planlanan ve aşağıda detayları yer alan Enerji Nakil Hattı İçin </a:t>
            </a:r>
            <a:r>
              <a:rPr lang="tr-TR" sz="1600" b="1" dirty="0"/>
              <a:t>Acele Kamulaştırma Kararı </a:t>
            </a:r>
            <a:r>
              <a:rPr lang="tr-TR" sz="1600" dirty="0"/>
              <a:t>verilmiş olup,</a:t>
            </a:r>
            <a:br>
              <a:rPr lang="tr-TR" sz="1600" dirty="0"/>
            </a:br>
            <a:r>
              <a:rPr lang="tr-TR" sz="1600" dirty="0" smtClean="0"/>
              <a:t>Nizip 1., 2. ve 3. Asliye </a:t>
            </a:r>
            <a:r>
              <a:rPr lang="tr-TR" sz="1600" dirty="0"/>
              <a:t>Hukuk Mahkemelerince belirlenen bedeller </a:t>
            </a:r>
            <a:r>
              <a:rPr lang="tr-TR" sz="1600" b="1" dirty="0" smtClean="0"/>
              <a:t>Vakıflar Bankası Nizip  Şubesine </a:t>
            </a:r>
            <a:r>
              <a:rPr lang="tr-TR" sz="1600" dirty="0"/>
              <a:t>yatırılmıştır.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67469" y="5146108"/>
            <a:ext cx="4938606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00888A"/>
                </a:solidFill>
              </a:rPr>
              <a:t>BEDELLERİN ALINABİLMESİ İÇİN;</a:t>
            </a:r>
          </a:p>
          <a:p>
            <a:endParaRPr lang="tr-TR" sz="1100" dirty="0"/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1)</a:t>
            </a:r>
            <a:r>
              <a:rPr lang="tr-TR" sz="1200" dirty="0"/>
              <a:t> </a:t>
            </a:r>
            <a:r>
              <a:rPr lang="tr-TR" sz="1200" dirty="0" smtClean="0"/>
              <a:t>Nizip 1., 2., ve 3. Asliye </a:t>
            </a:r>
            <a:r>
              <a:rPr lang="tr-TR" sz="1200" dirty="0"/>
              <a:t>Hukuk Mahkeme Kaleminden Belge Alınması,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2)</a:t>
            </a:r>
            <a:r>
              <a:rPr lang="tr-TR" sz="1200" dirty="0"/>
              <a:t> </a:t>
            </a:r>
            <a:r>
              <a:rPr lang="tr-TR" sz="1200" dirty="0" err="1"/>
              <a:t>Takyidatlı</a:t>
            </a:r>
            <a:r>
              <a:rPr lang="tr-TR" sz="1200" dirty="0"/>
              <a:t> Tapu Kaydı,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3) </a:t>
            </a:r>
            <a:r>
              <a:rPr lang="tr-TR" sz="1200" dirty="0"/>
              <a:t>Kimlik </a:t>
            </a:r>
            <a:r>
              <a:rPr lang="tr-TR" sz="1200" dirty="0" smtClean="0"/>
              <a:t>Belgesi,</a:t>
            </a:r>
          </a:p>
          <a:p>
            <a:pPr lvl="0"/>
            <a:endParaRPr lang="tr-TR" sz="1200" dirty="0"/>
          </a:p>
          <a:p>
            <a:r>
              <a:rPr lang="tr-TR" sz="1300" dirty="0"/>
              <a:t> </a:t>
            </a:r>
            <a:r>
              <a:rPr lang="tr-TR" sz="1300" dirty="0" smtClean="0"/>
              <a:t>ile </a:t>
            </a:r>
            <a:r>
              <a:rPr lang="tr-TR" sz="1300" b="1" dirty="0" smtClean="0"/>
              <a:t>Vakıflar Bankası Nizip Şubesine</a:t>
            </a:r>
            <a:r>
              <a:rPr lang="tr-TR" sz="1300" dirty="0" smtClean="0"/>
              <a:t> </a:t>
            </a:r>
            <a:r>
              <a:rPr lang="tr-TR" sz="1300" dirty="0"/>
              <a:t>başvuru yapılması gerekmektedir.</a:t>
            </a:r>
          </a:p>
          <a:p>
            <a:r>
              <a:rPr lang="tr-TR" sz="1200" dirty="0"/>
              <a:t> </a:t>
            </a:r>
          </a:p>
          <a:p>
            <a:r>
              <a:rPr lang="tr-TR" sz="1000" b="1" dirty="0"/>
              <a:t>Not:</a:t>
            </a:r>
            <a:r>
              <a:rPr lang="tr-TR" sz="1000" dirty="0"/>
              <a:t> Yaşanabilecek olası aksaklıklarda iletişim için, </a:t>
            </a:r>
            <a:r>
              <a:rPr lang="tr-TR" sz="1000" b="1" dirty="0"/>
              <a:t>186 Çağrı Merkezi </a:t>
            </a:r>
            <a:r>
              <a:rPr lang="tr-TR" sz="1000" dirty="0"/>
              <a:t>ile iletişime geçilebilir.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" y="2316932"/>
            <a:ext cx="9236119" cy="14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716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ackground-01-01.jpg" descr="background-0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719"/>
            <a:ext cx="10680701" cy="7550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örüntü" descr="Görünt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65" y="1782665"/>
            <a:ext cx="10090882" cy="269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örüntü" descr="Görünt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439" y="4796439"/>
            <a:ext cx="5879311" cy="25890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968644"/>
              </p:ext>
            </p:extLst>
          </p:nvPr>
        </p:nvGraphicFramePr>
        <p:xfrm>
          <a:off x="1004357" y="4586161"/>
          <a:ext cx="4015082" cy="27993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1803">
                  <a:extLst>
                    <a:ext uri="{9D8B030D-6E8A-4147-A177-3AD203B41FA5}">
                      <a16:colId xmlns:a16="http://schemas.microsoft.com/office/drawing/2014/main" val="484382635"/>
                    </a:ext>
                  </a:extLst>
                </a:gridCol>
                <a:gridCol w="754218">
                  <a:extLst>
                    <a:ext uri="{9D8B030D-6E8A-4147-A177-3AD203B41FA5}">
                      <a16:colId xmlns:a16="http://schemas.microsoft.com/office/drawing/2014/main" val="2974610370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817640691"/>
                    </a:ext>
                  </a:extLst>
                </a:gridCol>
                <a:gridCol w="697832">
                  <a:extLst>
                    <a:ext uri="{9D8B030D-6E8A-4147-A177-3AD203B41FA5}">
                      <a16:colId xmlns:a16="http://schemas.microsoft.com/office/drawing/2014/main" val="266372803"/>
                    </a:ext>
                  </a:extLst>
                </a:gridCol>
                <a:gridCol w="1217461">
                  <a:extLst>
                    <a:ext uri="{9D8B030D-6E8A-4147-A177-3AD203B41FA5}">
                      <a16:colId xmlns:a16="http://schemas.microsoft.com/office/drawing/2014/main" val="2728138849"/>
                    </a:ext>
                  </a:extLst>
                </a:gridCol>
              </a:tblGrid>
              <a:tr h="18717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BELKIS TM-KARKAMIŞ </a:t>
                      </a:r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ENERJİ NAKİL HATTI TESİSİ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00295"/>
                  </a:ext>
                </a:extLst>
              </a:tr>
              <a:tr h="18717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KAMULAŞTIRMASINDA KAMU YARARI BULUNAN TAŞINMAZLAR LİSTESİ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65573"/>
                  </a:ext>
                </a:extLst>
              </a:tr>
              <a:tr h="366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>
                          <a:effectLst/>
                          <a:latin typeface="+mj-lt"/>
                        </a:rPr>
                        <a:t>İLİ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İLÇESİ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MAHALLESİ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ADA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PARSEL NO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856720769"/>
                  </a:ext>
                </a:extLst>
              </a:tr>
              <a:tr h="187174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effectLst/>
                          <a:latin typeface="+mj-lt"/>
                        </a:rPr>
                        <a:t>GAZİANTEP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KARKAMIŞ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ERENYOLU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 smtClean="0">
                          <a:effectLst/>
                          <a:latin typeface="+mj-lt"/>
                        </a:rPr>
                        <a:t>135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5,6,7,10,11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558536668"/>
                  </a:ext>
                </a:extLst>
              </a:tr>
              <a:tr h="187174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555643169"/>
                  </a:ext>
                </a:extLst>
              </a:tr>
              <a:tr h="187174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347594127"/>
                  </a:ext>
                </a:extLst>
              </a:tr>
              <a:tr h="187174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764028863"/>
                  </a:ext>
                </a:extLst>
              </a:tr>
              <a:tr h="187174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4170837446"/>
                  </a:ext>
                </a:extLst>
              </a:tr>
              <a:tr h="187174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16,17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4075680945"/>
                  </a:ext>
                </a:extLst>
              </a:tr>
              <a:tr h="187174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11,12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2964851489"/>
                  </a:ext>
                </a:extLst>
              </a:tr>
              <a:tr h="187174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161845500"/>
                  </a:ext>
                </a:extLst>
              </a:tr>
              <a:tr h="187174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12,16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4270917302"/>
                  </a:ext>
                </a:extLst>
              </a:tr>
              <a:tr h="187174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525349294"/>
                  </a:ext>
                </a:extLst>
              </a:tr>
              <a:tr h="187174"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1,3,4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11309212"/>
                  </a:ext>
                </a:extLst>
              </a:tr>
            </a:tbl>
          </a:graphicData>
        </a:graphic>
      </p:graphicFrame>
      <p:sp>
        <p:nvSpPr>
          <p:cNvPr id="116" name="Metin kutusu 5"/>
          <p:cNvSpPr txBox="1"/>
          <p:nvPr/>
        </p:nvSpPr>
        <p:spPr>
          <a:xfrm>
            <a:off x="415192" y="112553"/>
            <a:ext cx="9900428" cy="1429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021" tIns="30021" rIns="30021" bIns="30021"/>
          <a:lstStyle/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r>
              <a:rPr lang="tr-TR" sz="2800" b="1" u="sng" dirty="0"/>
              <a:t>KAMULAŞTIRMA DUYURUSU</a:t>
            </a:r>
          </a:p>
          <a:p>
            <a:pPr algn="ctr" defTabSz="1045633">
              <a:defRPr sz="2800" b="1" u="sng">
                <a:solidFill>
                  <a:srgbClr val="00888A"/>
                </a:solidFill>
              </a:defRPr>
            </a:pPr>
            <a:endParaRPr dirty="0"/>
          </a:p>
        </p:txBody>
      </p:sp>
      <p:sp>
        <p:nvSpPr>
          <p:cNvPr id="7" name="Dikdörtgen 6"/>
          <p:cNvSpPr/>
          <p:nvPr/>
        </p:nvSpPr>
        <p:spPr>
          <a:xfrm>
            <a:off x="865239" y="511277"/>
            <a:ext cx="93209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err="1" smtClean="0"/>
              <a:t>Erenyolu</a:t>
            </a:r>
            <a:r>
              <a:rPr lang="tr-TR" sz="2500" b="1" dirty="0" smtClean="0"/>
              <a:t> Mahallesi</a:t>
            </a:r>
            <a:endParaRPr lang="tr-TR" sz="2500" dirty="0"/>
          </a:p>
          <a:p>
            <a:pPr algn="ctr"/>
            <a:r>
              <a:rPr lang="tr-TR" sz="1600" dirty="0"/>
              <a:t>Tesisi planlanan ve aşağıda detayları yer alan Enerji Nakil Hattı İçin </a:t>
            </a:r>
            <a:r>
              <a:rPr lang="tr-TR" sz="1600" b="1" dirty="0"/>
              <a:t>Acele Kamulaştırma Kararı </a:t>
            </a:r>
            <a:r>
              <a:rPr lang="tr-TR" sz="1600" dirty="0"/>
              <a:t>verilmiş olup,</a:t>
            </a:r>
            <a:br>
              <a:rPr lang="tr-TR" sz="1600" dirty="0"/>
            </a:br>
            <a:r>
              <a:rPr lang="tr-TR" sz="1600" dirty="0" smtClean="0"/>
              <a:t>Nizip 1., 2. ve 3. Asliye </a:t>
            </a:r>
            <a:r>
              <a:rPr lang="tr-TR" sz="1600" dirty="0"/>
              <a:t>Hukuk Mahkemelerince belirlenen bedeller </a:t>
            </a:r>
            <a:r>
              <a:rPr lang="tr-TR" sz="1600" b="1" dirty="0" smtClean="0"/>
              <a:t>Vakıflar Bankası Nizip  Şubesine </a:t>
            </a:r>
            <a:r>
              <a:rPr lang="tr-TR" sz="1600" dirty="0"/>
              <a:t>yatırılmıştır.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67469" y="5146108"/>
            <a:ext cx="4938606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00888A"/>
                </a:solidFill>
              </a:rPr>
              <a:t>BEDELLERİN ALINABİLMESİ İÇİN;</a:t>
            </a:r>
          </a:p>
          <a:p>
            <a:endParaRPr lang="tr-TR" sz="1100" dirty="0"/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1)</a:t>
            </a:r>
            <a:r>
              <a:rPr lang="tr-TR" sz="1200" dirty="0"/>
              <a:t> </a:t>
            </a:r>
            <a:r>
              <a:rPr lang="tr-TR" sz="1200" dirty="0" smtClean="0"/>
              <a:t>Nizip 1., 2., ve 3. Asliye </a:t>
            </a:r>
            <a:r>
              <a:rPr lang="tr-TR" sz="1200" dirty="0"/>
              <a:t>Hukuk Mahkeme Kaleminden Belge Alınması,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2)</a:t>
            </a:r>
            <a:r>
              <a:rPr lang="tr-TR" sz="1200" dirty="0"/>
              <a:t> </a:t>
            </a:r>
            <a:r>
              <a:rPr lang="tr-TR" sz="1200" dirty="0" err="1"/>
              <a:t>Takyidatlı</a:t>
            </a:r>
            <a:r>
              <a:rPr lang="tr-TR" sz="1200" dirty="0"/>
              <a:t> Tapu Kaydı,</a:t>
            </a:r>
          </a:p>
          <a:p>
            <a:pPr lvl="0"/>
            <a:r>
              <a:rPr lang="tr-TR" sz="1200" b="1" dirty="0">
                <a:solidFill>
                  <a:srgbClr val="00888A"/>
                </a:solidFill>
              </a:rPr>
              <a:t>3) </a:t>
            </a:r>
            <a:r>
              <a:rPr lang="tr-TR" sz="1200" dirty="0"/>
              <a:t>Kimlik </a:t>
            </a:r>
            <a:r>
              <a:rPr lang="tr-TR" sz="1200" dirty="0" smtClean="0"/>
              <a:t>Belgesi,</a:t>
            </a:r>
          </a:p>
          <a:p>
            <a:pPr lvl="0"/>
            <a:endParaRPr lang="tr-TR" sz="1200" dirty="0"/>
          </a:p>
          <a:p>
            <a:r>
              <a:rPr lang="tr-TR" sz="1300" dirty="0"/>
              <a:t> </a:t>
            </a:r>
            <a:r>
              <a:rPr lang="tr-TR" sz="1300" dirty="0" smtClean="0"/>
              <a:t>ile </a:t>
            </a:r>
            <a:r>
              <a:rPr lang="tr-TR" sz="1300" b="1" dirty="0" smtClean="0"/>
              <a:t>Vakıflar Bankası Nizip Şubesine</a:t>
            </a:r>
            <a:r>
              <a:rPr lang="tr-TR" sz="1300" dirty="0" smtClean="0"/>
              <a:t> </a:t>
            </a:r>
            <a:r>
              <a:rPr lang="tr-TR" sz="1300" dirty="0"/>
              <a:t>başvuru yapılması gerekmektedir.</a:t>
            </a:r>
          </a:p>
          <a:p>
            <a:r>
              <a:rPr lang="tr-TR" sz="1200" dirty="0"/>
              <a:t> </a:t>
            </a:r>
          </a:p>
          <a:p>
            <a:r>
              <a:rPr lang="tr-TR" sz="1000" b="1" dirty="0"/>
              <a:t>Not:</a:t>
            </a:r>
            <a:r>
              <a:rPr lang="tr-TR" sz="1000" dirty="0"/>
              <a:t> Yaşanabilecek olası aksaklıklarda iletişim için, </a:t>
            </a:r>
            <a:r>
              <a:rPr lang="tr-TR" sz="1000" b="1" dirty="0"/>
              <a:t>186 Çağrı Merkezi </a:t>
            </a:r>
            <a:r>
              <a:rPr lang="tr-TR" sz="1000" dirty="0"/>
              <a:t>ile iletişime geçilebilir.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7" y="2224787"/>
            <a:ext cx="9270103" cy="16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405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0021" tIns="30021" rIns="30021" bIns="30021" numCol="1" spcCol="38100" rtlCol="0" anchor="ctr">
        <a:spAutoFit/>
      </a:bodyPr>
      <a:lstStyle>
        <a:defPPr marL="0" marR="0" indent="0" algn="l" defTabSz="3598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021" tIns="30021" rIns="30021" bIns="30021" numCol="1" spcCol="38100" rtlCol="0" anchor="t">
        <a:spAutoFit/>
      </a:bodyPr>
      <a:lstStyle>
        <a:defPPr marL="0" marR="0" indent="0" algn="l" defTabSz="3598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0021" tIns="30021" rIns="30021" bIns="30021" numCol="1" spcCol="38100" rtlCol="0" anchor="ctr">
        <a:spAutoFit/>
      </a:bodyPr>
      <a:lstStyle>
        <a:defPPr marL="0" marR="0" indent="0" algn="l" defTabSz="3598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021" tIns="30021" rIns="30021" bIns="30021" numCol="1" spcCol="38100" rtlCol="0" anchor="t">
        <a:spAutoFit/>
      </a:bodyPr>
      <a:lstStyle>
        <a:defPPr marL="0" marR="0" indent="0" algn="l" defTabSz="3598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88F69FCEFF34D9C2CCB63A365F8F3" ma:contentTypeVersion="0" ma:contentTypeDescription="Create a new document." ma:contentTypeScope="" ma:versionID="f616518088170bc14472b76a46080ea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72A7CD-ADE7-467B-8380-DD6BE0E6E7CF}"/>
</file>

<file path=customXml/itemProps2.xml><?xml version="1.0" encoding="utf-8"?>
<ds:datastoreItem xmlns:ds="http://schemas.openxmlformats.org/officeDocument/2006/customXml" ds:itemID="{7CC26205-EA48-452C-B783-3F0833B90788}"/>
</file>

<file path=customXml/itemProps3.xml><?xml version="1.0" encoding="utf-8"?>
<ds:datastoreItem xmlns:ds="http://schemas.openxmlformats.org/officeDocument/2006/customXml" ds:itemID="{503FBB02-8BDB-44F2-9985-F485CEAB1E00}"/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1606</Words>
  <Application>Microsoft Office PowerPoint</Application>
  <PresentationFormat>Özel</PresentationFormat>
  <Paragraphs>412</Paragraphs>
  <Slides>12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</vt:lpstr>
      <vt:lpstr>Times New Roman</vt:lpstr>
      <vt:lpstr>Verdana</vt:lpstr>
      <vt:lpstr>Verdana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Kenan OZKAN</dc:creator>
  <cp:keywords>I4886p293727nO8</cp:keywords>
  <cp:lastModifiedBy>ilknur EMIROGLU</cp:lastModifiedBy>
  <cp:revision>253</cp:revision>
  <cp:lastPrinted>2019-05-27T08:17:22Z</cp:lastPrinted>
  <dcterms:modified xsi:type="dcterms:W3CDTF">2020-12-09T11:14:01Z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7423c49e-9609-48ce-b325-b26bdebcf268</vt:lpwstr>
  </property>
  <property fmtid="{D5CDD505-2E9C-101B-9397-08002B2CF9AE}" pid="3" name="FirstClassifierName">
    <vt:lpwstr>Kenan OZKAN</vt:lpwstr>
  </property>
  <property fmtid="{D5CDD505-2E9C-101B-9397-08002B2CF9AE}" pid="4" name="FirstClassifiedDate">
    <vt:lpwstr>24.05.2019, 14:42</vt:lpwstr>
  </property>
  <property fmtid="{D5CDD505-2E9C-101B-9397-08002B2CF9AE}" pid="5" name="LastClassifiedDate">
    <vt:lpwstr>24.05.2019, 14:42</vt:lpwstr>
  </property>
  <property fmtid="{D5CDD505-2E9C-101B-9397-08002B2CF9AE}" pid="6" name="LastClassifierName">
    <vt:lpwstr>Kenan OZKAN</vt:lpwstr>
  </property>
  <property fmtid="{D5CDD505-2E9C-101B-9397-08002B2CF9AE}" pid="7" name="CLASSIFICATION">
    <vt:lpwstr>I4886p293727nO8</vt:lpwstr>
  </property>
  <property fmtid="{D5CDD505-2E9C-101B-9397-08002B2CF9AE}" pid="8" name="ContentTypeId">
    <vt:lpwstr>0x010100C6188F69FCEFF34D9C2CCB63A365F8F3</vt:lpwstr>
  </property>
</Properties>
</file>