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8" r:id="rId2"/>
    <p:sldId id="259" r:id="rId3"/>
    <p:sldId id="260" r:id="rId4"/>
    <p:sldId id="261" r:id="rId5"/>
    <p:sldId id="262" r:id="rId6"/>
    <p:sldId id="263" r:id="rId7"/>
    <p:sldId id="265" r:id="rId8"/>
    <p:sldId id="266" r:id="rId9"/>
  </p:sldIdLst>
  <p:sldSz cx="10680700" cy="7556500"/>
  <p:notesSz cx="10234613" cy="1466215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46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  <a:prstGeom prst="rect">
            <a:avLst/>
          </a:prstGeom>
        </p:spPr>
        <p:txBody>
          <a:bodyPr lIns="135906" tIns="67953" rIns="135906" bIns="67953"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1364618" y="6964522"/>
            <a:ext cx="7505382" cy="6597968"/>
          </a:xfrm>
          <a:prstGeom prst="rect">
            <a:avLst/>
          </a:prstGeom>
        </p:spPr>
        <p:txBody>
          <a:bodyPr lIns="135906" tIns="67953" rIns="135906" bIns="67953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846327" latinLnBrk="0">
      <a:defRPr sz="1100">
        <a:latin typeface="+mj-lt"/>
        <a:ea typeface="+mj-ea"/>
        <a:cs typeface="+mj-cs"/>
        <a:sym typeface="Calibri"/>
      </a:defRPr>
    </a:lvl1pPr>
    <a:lvl2pPr indent="228600" defTabSz="846327" latinLnBrk="0">
      <a:defRPr sz="1100">
        <a:latin typeface="+mj-lt"/>
        <a:ea typeface="+mj-ea"/>
        <a:cs typeface="+mj-cs"/>
        <a:sym typeface="Calibri"/>
      </a:defRPr>
    </a:lvl2pPr>
    <a:lvl3pPr indent="457200" defTabSz="846327" latinLnBrk="0">
      <a:defRPr sz="1100">
        <a:latin typeface="+mj-lt"/>
        <a:ea typeface="+mj-ea"/>
        <a:cs typeface="+mj-cs"/>
        <a:sym typeface="Calibri"/>
      </a:defRPr>
    </a:lvl3pPr>
    <a:lvl4pPr indent="685800" defTabSz="846327" latinLnBrk="0">
      <a:defRPr sz="1100">
        <a:latin typeface="+mj-lt"/>
        <a:ea typeface="+mj-ea"/>
        <a:cs typeface="+mj-cs"/>
        <a:sym typeface="Calibri"/>
      </a:defRPr>
    </a:lvl4pPr>
    <a:lvl5pPr indent="914400" defTabSz="846327" latinLnBrk="0">
      <a:defRPr sz="1100">
        <a:latin typeface="+mj-lt"/>
        <a:ea typeface="+mj-ea"/>
        <a:cs typeface="+mj-cs"/>
        <a:sym typeface="Calibri"/>
      </a:defRPr>
    </a:lvl5pPr>
    <a:lvl6pPr indent="1143000" defTabSz="846327" latinLnBrk="0">
      <a:defRPr sz="1100">
        <a:latin typeface="+mj-lt"/>
        <a:ea typeface="+mj-ea"/>
        <a:cs typeface="+mj-cs"/>
        <a:sym typeface="Calibri"/>
      </a:defRPr>
    </a:lvl6pPr>
    <a:lvl7pPr indent="1371600" defTabSz="846327" latinLnBrk="0">
      <a:defRPr sz="1100">
        <a:latin typeface="+mj-lt"/>
        <a:ea typeface="+mj-ea"/>
        <a:cs typeface="+mj-cs"/>
        <a:sym typeface="Calibri"/>
      </a:defRPr>
    </a:lvl7pPr>
    <a:lvl8pPr indent="1600200" defTabSz="846327" latinLnBrk="0">
      <a:defRPr sz="1100">
        <a:latin typeface="+mj-lt"/>
        <a:ea typeface="+mj-ea"/>
        <a:cs typeface="+mj-cs"/>
        <a:sym typeface="Calibri"/>
      </a:defRPr>
    </a:lvl8pPr>
    <a:lvl9pPr indent="1828800" defTabSz="846327" latinLnBrk="0">
      <a:defRPr sz="11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8607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722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3410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99248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74107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0650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3974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9142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şlık Metni"/>
          <p:cNvSpPr txBox="1">
            <a:spLocks noGrp="1"/>
          </p:cNvSpPr>
          <p:nvPr>
            <p:ph type="title"/>
          </p:nvPr>
        </p:nvSpPr>
        <p:spPr>
          <a:xfrm>
            <a:off x="1767754" y="1657751"/>
            <a:ext cx="7145192" cy="2194929"/>
          </a:xfrm>
          <a:prstGeom prst="rect">
            <a:avLst/>
          </a:prstGeom>
        </p:spPr>
        <p:txBody>
          <a:bodyPr anchor="b"/>
          <a:lstStyle>
            <a:lvl1pPr algn="ctr">
              <a:defRPr sz="6600"/>
            </a:lvl1pPr>
          </a:lstStyle>
          <a:p>
            <a:r>
              <a:t>Başlık Metni</a:t>
            </a:r>
          </a:p>
        </p:txBody>
      </p:sp>
      <p:sp>
        <p:nvSpPr>
          <p:cNvPr id="13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2188060" y="3937324"/>
            <a:ext cx="6304580" cy="1522148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640080" algn="ctr">
              <a:buSzTx/>
              <a:buFontTx/>
              <a:buNone/>
              <a:defRPr sz="2400"/>
            </a:lvl2pPr>
            <a:lvl3pPr marL="0" indent="1280160" algn="ctr">
              <a:buSzTx/>
              <a:buFontTx/>
              <a:buNone/>
              <a:defRPr sz="2400"/>
            </a:lvl3pPr>
            <a:lvl4pPr marL="0" indent="1920239" algn="ctr">
              <a:buSzTx/>
              <a:buFontTx/>
              <a:buNone/>
              <a:defRPr sz="2400"/>
            </a:lvl4pPr>
            <a:lvl5pPr marL="0" indent="2560320" algn="ctr">
              <a:buSzTx/>
              <a:buFontTx/>
              <a:buNone/>
              <a:defRPr sz="2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aşlık Metni"/>
          <p:cNvSpPr txBox="1">
            <a:spLocks noGrp="1"/>
          </p:cNvSpPr>
          <p:nvPr>
            <p:ph type="title"/>
          </p:nvPr>
        </p:nvSpPr>
        <p:spPr>
          <a:xfrm>
            <a:off x="1716311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49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171458"/>
            <a:ext cx="3556178" cy="75742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640080">
              <a:buSzTx/>
              <a:buFontTx/>
              <a:buNone/>
              <a:defRPr sz="2400" b="1"/>
            </a:lvl2pPr>
            <a:lvl3pPr marL="0" indent="1280160">
              <a:buSzTx/>
              <a:buFontTx/>
              <a:buNone/>
              <a:defRPr sz="2400" b="1"/>
            </a:lvl3pPr>
            <a:lvl4pPr marL="0" indent="1920239">
              <a:buSzTx/>
              <a:buFontTx/>
              <a:buNone/>
              <a:defRPr sz="2400" b="1"/>
            </a:lvl4pPr>
            <a:lvl5pPr marL="0" indent="2560320">
              <a:buSzTx/>
              <a:buFontTx/>
              <a:buNone/>
              <a:defRPr sz="2400" b="1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92888" y="2171458"/>
            <a:ext cx="3573691" cy="757425"/>
          </a:xfrm>
          <a:prstGeom prst="rect">
            <a:avLst/>
          </a:prstGeom>
          <a:ln w="12700"/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59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7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</p:spPr>
        <p:txBody>
          <a:bodyPr/>
          <a:lstStyle>
            <a:lvl1pPr marL="247303" indent="-247303">
              <a:defRPr sz="3400"/>
            </a:lvl1pPr>
            <a:lvl2pPr marL="919089" indent="-279009">
              <a:defRPr sz="3400"/>
            </a:lvl2pPr>
            <a:lvl3pPr marL="1609898" indent="-329738">
              <a:defRPr sz="3400"/>
            </a:lvl3pPr>
            <a:lvl4pPr marL="2308859" indent="-388619">
              <a:defRPr sz="3400"/>
            </a:lvl4pPr>
            <a:lvl5pPr marL="2948939" indent="-388619">
              <a:defRPr sz="3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716311" y="2517334"/>
            <a:ext cx="2711189" cy="3504005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8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  <a:ln w="12700"/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517334"/>
            <a:ext cx="2711189" cy="350400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640080">
              <a:buSzTx/>
              <a:buFontTx/>
              <a:buNone/>
              <a:defRPr sz="1600"/>
            </a:lvl2pPr>
            <a:lvl3pPr marL="0" indent="1280160">
              <a:buSzTx/>
              <a:buFontTx/>
              <a:buNone/>
              <a:defRPr sz="1600"/>
            </a:lvl3pPr>
            <a:lvl4pPr marL="0" indent="1920239">
              <a:buSzTx/>
              <a:buFontTx/>
              <a:buNone/>
              <a:defRPr sz="1600"/>
            </a:lvl4pPr>
            <a:lvl5pPr marL="0" indent="2560320">
              <a:buSzTx/>
              <a:buFontTx/>
              <a:buNone/>
              <a:defRPr sz="16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9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6" y="2304262"/>
            <a:ext cx="7250268" cy="4000199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95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aşlık Metni"/>
          <p:cNvSpPr txBox="1">
            <a:spLocks noGrp="1"/>
          </p:cNvSpPr>
          <p:nvPr>
            <p:ph type="title"/>
          </p:nvPr>
        </p:nvSpPr>
        <p:spPr>
          <a:xfrm>
            <a:off x="7152917" y="961620"/>
            <a:ext cx="1812568" cy="5342841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103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7" y="961620"/>
            <a:ext cx="5332625" cy="5342841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0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Metni"/>
          <p:cNvSpPr txBox="1">
            <a:spLocks noGrp="1"/>
          </p:cNvSpPr>
          <p:nvPr>
            <p:ph type="title"/>
          </p:nvPr>
        </p:nvSpPr>
        <p:spPr>
          <a:xfrm>
            <a:off x="1557602" y="710605"/>
            <a:ext cx="7565496" cy="13864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 anchor="ctr">
            <a:normAutofit/>
          </a:bodyPr>
          <a:lstStyle/>
          <a:p>
            <a:r>
              <a:t>Başlık Metni</a:t>
            </a:r>
          </a:p>
        </p:txBody>
      </p:sp>
      <p:sp>
        <p:nvSpPr>
          <p:cNvPr id="4" name="Gövde Düzeyi Bir…"/>
          <p:cNvSpPr txBox="1">
            <a:spLocks noGrp="1"/>
          </p:cNvSpPr>
          <p:nvPr>
            <p:ph type="body" idx="1"/>
          </p:nvPr>
        </p:nvSpPr>
        <p:spPr>
          <a:xfrm>
            <a:off x="1557602" y="2097028"/>
            <a:ext cx="7565496" cy="48335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normAutofit/>
          </a:bodyPr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8738256" y="6528748"/>
            <a:ext cx="227228" cy="216909"/>
          </a:xfrm>
          <a:prstGeom prst="rect">
            <a:avLst/>
          </a:prstGeom>
          <a:ln w="3175">
            <a:miter lim="400000"/>
          </a:ln>
        </p:spPr>
        <p:txBody>
          <a:bodyPr wrap="none" lIns="30021" tIns="30021" rIns="30021" bIns="30021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fr" descr="Genele Açık"/>
          <p:cNvSpPr txBox="1"/>
          <p:nvPr/>
        </p:nvSpPr>
        <p:spPr>
          <a:xfrm>
            <a:off x="0" y="7236460"/>
            <a:ext cx="10680700" cy="19143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spAutoFit/>
          </a:bodyPr>
          <a:lstStyle>
            <a:lvl1pPr algn="r">
              <a:defRPr sz="6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algn="r"/>
            <a:r>
              <a:rPr lang="tr-TR" sz="850" b="0" i="0" u="none" baseline="0">
                <a:solidFill>
                  <a:srgbClr val="000000"/>
                </a:solidFill>
                <a:latin typeface="verdana" panose="020B0604030504040204" pitchFamily="34" charset="0"/>
              </a:rPr>
              <a:t>Genele Açık</a:t>
            </a:r>
            <a:endParaRPr sz="850" b="0" i="0" u="none" baseline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</p:sldLayoutIdLst>
  <p:transition spd="med"/>
  <p:txStyles>
    <p:titleStyle>
      <a:lvl1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9772" marR="0" indent="-229772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911629" marR="0" indent="-27154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600200" marR="0" indent="-32003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227868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91876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355884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4198925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483900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5479084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Turnalı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</a:p>
          <a:p>
            <a:pPr algn="ctr"/>
            <a:r>
              <a:rPr lang="tr-TR" sz="1600" dirty="0" smtClean="0"/>
              <a:t>Nizip 1</a:t>
            </a:r>
            <a:r>
              <a:rPr lang="tr-TR" sz="1600" dirty="0"/>
              <a:t>.,2. ve 3. Asliye Hukuk Mahkemelerince belirlenen bedeller </a:t>
            </a:r>
            <a:r>
              <a:rPr lang="tr-TR" sz="1600" b="1" dirty="0"/>
              <a:t>Vakıfbank </a:t>
            </a:r>
            <a:r>
              <a:rPr lang="tr-TR" sz="1600" b="1" dirty="0" smtClean="0"/>
              <a:t>Nizip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34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 smtClean="0"/>
              <a:t>Nizip </a:t>
            </a:r>
            <a:r>
              <a:rPr lang="tr-TR" sz="1200" dirty="0"/>
              <a:t>1., 2. ve 3. 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</a:t>
            </a:r>
          </a:p>
          <a:p>
            <a:r>
              <a:rPr lang="tr-TR" sz="1300" dirty="0"/>
              <a:t>ile </a:t>
            </a:r>
            <a:r>
              <a:rPr lang="tr-TR" sz="1300" b="1" dirty="0"/>
              <a:t>Vakıfbank </a:t>
            </a:r>
            <a:r>
              <a:rPr lang="tr-TR" sz="1300" b="1" dirty="0" smtClean="0"/>
              <a:t>Nizip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Tablo 9">
            <a:extLst>
              <a:ext uri="{FF2B5EF4-FFF2-40B4-BE49-F238E27FC236}">
                <a16:creationId xmlns:a16="http://schemas.microsoft.com/office/drawing/2014/main" id="{B8485B64-6E22-4E9D-837A-2818D89658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119047"/>
              </p:ext>
            </p:extLst>
          </p:nvPr>
        </p:nvGraphicFramePr>
        <p:xfrm>
          <a:off x="1280604" y="5450953"/>
          <a:ext cx="3803650" cy="10757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35000">
                  <a:extLst>
                    <a:ext uri="{9D8B030D-6E8A-4147-A177-3AD203B41FA5}">
                      <a16:colId xmlns:a16="http://schemas.microsoft.com/office/drawing/2014/main" val="3127929972"/>
                    </a:ext>
                  </a:extLst>
                </a:gridCol>
                <a:gridCol w="380209">
                  <a:extLst>
                    <a:ext uri="{9D8B030D-6E8A-4147-A177-3AD203B41FA5}">
                      <a16:colId xmlns:a16="http://schemas.microsoft.com/office/drawing/2014/main" val="93465926"/>
                    </a:ext>
                  </a:extLst>
                </a:gridCol>
                <a:gridCol w="641350">
                  <a:extLst>
                    <a:ext uri="{9D8B030D-6E8A-4147-A177-3AD203B41FA5}">
                      <a16:colId xmlns:a16="http://schemas.microsoft.com/office/drawing/2014/main" val="734194569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3080297640"/>
                    </a:ext>
                  </a:extLst>
                </a:gridCol>
                <a:gridCol w="1169191">
                  <a:extLst>
                    <a:ext uri="{9D8B030D-6E8A-4147-A177-3AD203B41FA5}">
                      <a16:colId xmlns:a16="http://schemas.microsoft.com/office/drawing/2014/main" val="2809527727"/>
                    </a:ext>
                  </a:extLst>
                </a:gridCol>
              </a:tblGrid>
              <a:tr h="171450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BELKIS TM-ÇANAKÇI DM ENERJİ NAKİL HATTI TESİSİ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778441"/>
                  </a:ext>
                </a:extLst>
              </a:tr>
              <a:tr h="199480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174503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MAHALLESİ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PARSEL NO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87928327"/>
                  </a:ext>
                </a:extLst>
              </a:tr>
              <a:tr h="200025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r-TR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GAZİANTEP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NİZİP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TURNALI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118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13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31238282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120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8,910,12,20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95917134"/>
                  </a:ext>
                </a:extLst>
              </a:tr>
            </a:tbl>
          </a:graphicData>
        </a:graphic>
      </p:graphicFrame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319" y="1891298"/>
            <a:ext cx="5438775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576803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514" y="1639477"/>
            <a:ext cx="968570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err="1"/>
              <a:t>Samandöken</a:t>
            </a:r>
            <a:r>
              <a:rPr lang="tr-TR" sz="2500" b="1" dirty="0"/>
              <a:t>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/>
              <a:t>Nizip 1.,2. ve 3. Asliye </a:t>
            </a:r>
            <a:r>
              <a:rPr lang="tr-TR" sz="1600" dirty="0"/>
              <a:t>Hukuk Mahkemelerince belirlenen bedeller </a:t>
            </a:r>
            <a:r>
              <a:rPr lang="tr-TR" sz="1600" b="1" dirty="0"/>
              <a:t>Vakıfbank </a:t>
            </a:r>
            <a:r>
              <a:rPr lang="tr-TR" sz="1600" b="1" dirty="0" smtClean="0"/>
              <a:t>Nizip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95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/>
              <a:t>Nizip 1.,2. ve 3.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</a:t>
            </a:r>
          </a:p>
          <a:p>
            <a:r>
              <a:rPr lang="tr-TR" sz="1300" dirty="0"/>
              <a:t>ile </a:t>
            </a:r>
            <a:r>
              <a:rPr lang="tr-TR" sz="1300" b="1" dirty="0"/>
              <a:t>Vakıfbank </a:t>
            </a:r>
            <a:r>
              <a:rPr lang="tr-TR" sz="1300" b="1" dirty="0" smtClean="0"/>
              <a:t>Nizip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315B89B4-DBC1-4EFE-9D75-321433D047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9168936"/>
              </p:ext>
            </p:extLst>
          </p:nvPr>
        </p:nvGraphicFramePr>
        <p:xfrm>
          <a:off x="625972" y="5171405"/>
          <a:ext cx="4393467" cy="168592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78953">
                  <a:extLst>
                    <a:ext uri="{9D8B030D-6E8A-4147-A177-3AD203B41FA5}">
                      <a16:colId xmlns:a16="http://schemas.microsoft.com/office/drawing/2014/main" val="4194160500"/>
                    </a:ext>
                  </a:extLst>
                </a:gridCol>
                <a:gridCol w="678953">
                  <a:extLst>
                    <a:ext uri="{9D8B030D-6E8A-4147-A177-3AD203B41FA5}">
                      <a16:colId xmlns:a16="http://schemas.microsoft.com/office/drawing/2014/main" val="630120160"/>
                    </a:ext>
                  </a:extLst>
                </a:gridCol>
                <a:gridCol w="815975">
                  <a:extLst>
                    <a:ext uri="{9D8B030D-6E8A-4147-A177-3AD203B41FA5}">
                      <a16:colId xmlns:a16="http://schemas.microsoft.com/office/drawing/2014/main" val="982554786"/>
                    </a:ext>
                  </a:extLst>
                </a:gridCol>
                <a:gridCol w="678953">
                  <a:extLst>
                    <a:ext uri="{9D8B030D-6E8A-4147-A177-3AD203B41FA5}">
                      <a16:colId xmlns:a16="http://schemas.microsoft.com/office/drawing/2014/main" val="1731588457"/>
                    </a:ext>
                  </a:extLst>
                </a:gridCol>
                <a:gridCol w="1540633">
                  <a:extLst>
                    <a:ext uri="{9D8B030D-6E8A-4147-A177-3AD203B41FA5}">
                      <a16:colId xmlns:a16="http://schemas.microsoft.com/office/drawing/2014/main" val="4262094412"/>
                    </a:ext>
                  </a:extLst>
                </a:gridCol>
              </a:tblGrid>
              <a:tr h="0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BELKIS TM-ÇANAKÇI DM ENERJİ NAKİL HATTI TESİSİ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8204215"/>
                  </a:ext>
                </a:extLst>
              </a:tr>
              <a:tr h="120945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819050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PARSEL NO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0827050"/>
                  </a:ext>
                </a:extLst>
              </a:tr>
              <a:tr h="171450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GAZİANETP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NİZİP</a:t>
                      </a:r>
                      <a:endParaRPr lang="tr-TR" sz="10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SAMANDÖKEN</a:t>
                      </a:r>
                      <a:endParaRPr lang="tr-TR" sz="10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133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51,52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33836049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138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25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93148276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169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4,5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18252859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173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4624485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185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63698513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187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61894604"/>
                  </a:ext>
                </a:extLst>
              </a:tr>
            </a:tbl>
          </a:graphicData>
        </a:graphic>
      </p:graphicFrame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661" y="2145096"/>
            <a:ext cx="8780887" cy="2147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26461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192" y="1480773"/>
            <a:ext cx="9900428" cy="35000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Keklik Mahallesi</a:t>
            </a:r>
            <a:endParaRPr lang="tr-TR" sz="2500" dirty="0"/>
          </a:p>
          <a:p>
            <a:pPr algn="ctr"/>
            <a:r>
              <a:rPr lang="tr-TR" sz="1600" dirty="0" smtClean="0"/>
              <a:t>Tesisi planlanan ve aşağıda detayları yer alan Enerji Nakil Hattı İçin </a:t>
            </a:r>
            <a:r>
              <a:rPr lang="tr-TR" sz="1600" b="1" dirty="0" smtClean="0"/>
              <a:t>Acele Kamulaştırma Kararı </a:t>
            </a:r>
            <a:r>
              <a:rPr lang="tr-TR" sz="1600" dirty="0" smtClean="0"/>
              <a:t>verilmiş olup,</a:t>
            </a:r>
            <a:r>
              <a:rPr lang="tr-TR" sz="1600" dirty="0"/>
              <a:t/>
            </a:r>
            <a:br>
              <a:rPr lang="tr-TR" sz="1600" dirty="0"/>
            </a:br>
            <a:r>
              <a:rPr lang="tr-TR" sz="1600" dirty="0"/>
              <a:t>Nizip 1.,2. ve 3. Asliye </a:t>
            </a:r>
            <a:r>
              <a:rPr lang="tr-TR" sz="1600" dirty="0"/>
              <a:t>Hukuk Mahkemelerince belirlenen bedeller </a:t>
            </a:r>
            <a:r>
              <a:rPr lang="tr-TR" sz="1600" b="1" dirty="0"/>
              <a:t>Vakıfbank </a:t>
            </a:r>
            <a:r>
              <a:rPr lang="tr-TR" sz="1600" b="1" dirty="0" smtClean="0"/>
              <a:t>Nizip </a:t>
            </a:r>
            <a:r>
              <a:rPr lang="tr-TR" sz="1600" b="1" dirty="0"/>
              <a:t>Şubesine </a:t>
            </a:r>
            <a:r>
              <a:rPr lang="tr-TR" sz="1600" dirty="0" smtClean="0"/>
              <a:t>yatırılmıştır</a:t>
            </a:r>
            <a:r>
              <a:rPr lang="tr-TR" sz="1600" dirty="0"/>
              <a:t>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95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/>
              <a:t>Nizip 1.,2. ve 3.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</a:t>
            </a:r>
          </a:p>
          <a:p>
            <a:r>
              <a:rPr lang="tr-TR" sz="1300" dirty="0"/>
              <a:t>ile </a:t>
            </a:r>
            <a:r>
              <a:rPr lang="tr-TR" sz="1300" b="1" dirty="0"/>
              <a:t>Vakıfbank </a:t>
            </a:r>
            <a:r>
              <a:rPr lang="tr-TR" sz="1300" b="1" dirty="0" smtClean="0"/>
              <a:t>Nizip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B0125988-50B9-4831-8A98-700FF681AE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0762342"/>
              </p:ext>
            </p:extLst>
          </p:nvPr>
        </p:nvGraphicFramePr>
        <p:xfrm>
          <a:off x="658694" y="5150809"/>
          <a:ext cx="4336818" cy="181206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56220">
                  <a:extLst>
                    <a:ext uri="{9D8B030D-6E8A-4147-A177-3AD203B41FA5}">
                      <a16:colId xmlns:a16="http://schemas.microsoft.com/office/drawing/2014/main" val="531150784"/>
                    </a:ext>
                  </a:extLst>
                </a:gridCol>
                <a:gridCol w="462980">
                  <a:extLst>
                    <a:ext uri="{9D8B030D-6E8A-4147-A177-3AD203B41FA5}">
                      <a16:colId xmlns:a16="http://schemas.microsoft.com/office/drawing/2014/main" val="264055244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357214445"/>
                    </a:ext>
                  </a:extLst>
                </a:gridCol>
                <a:gridCol w="469267">
                  <a:extLst>
                    <a:ext uri="{9D8B030D-6E8A-4147-A177-3AD203B41FA5}">
                      <a16:colId xmlns:a16="http://schemas.microsoft.com/office/drawing/2014/main" val="3305413261"/>
                    </a:ext>
                  </a:extLst>
                </a:gridCol>
                <a:gridCol w="1867301">
                  <a:extLst>
                    <a:ext uri="{9D8B030D-6E8A-4147-A177-3AD203B41FA5}">
                      <a16:colId xmlns:a16="http://schemas.microsoft.com/office/drawing/2014/main" val="4049230191"/>
                    </a:ext>
                  </a:extLst>
                </a:gridCol>
              </a:tblGrid>
              <a:tr h="171450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BELKIS TM-ÇANAKÇI DM ENERJİ NAKİL HATTI TESİSİ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01362"/>
                  </a:ext>
                </a:extLst>
              </a:tr>
              <a:tr h="164244">
                <a:tc gridSpan="5">
                  <a:txBody>
                    <a:bodyPr/>
                    <a:lstStyle/>
                    <a:p>
                      <a:pPr algn="l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76958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ADA NO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42890755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GAZİANTEP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NİZİP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KEKLİK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101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452,455,456,462,463,464,1304,1305,1306,1360,1362,1363,1364,</a:t>
                      </a:r>
                      <a:br>
                        <a:rPr lang="tr-TR" sz="1000" u="none" strike="noStrike" dirty="0">
                          <a:effectLst/>
                          <a:latin typeface="+mj-lt"/>
                        </a:rPr>
                      </a:br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1368,1369,1370,1389,1393,1394,1401,1408,1415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69393518"/>
                  </a:ext>
                </a:extLst>
              </a:tr>
            </a:tbl>
          </a:graphicData>
        </a:graphic>
      </p:graphicFrame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3217" y="1830442"/>
            <a:ext cx="7873031" cy="2545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51923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279" y="1480773"/>
            <a:ext cx="8681987" cy="35000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Toydemir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Nizip </a:t>
            </a:r>
            <a:r>
              <a:rPr lang="tr-TR" sz="1600" dirty="0"/>
              <a:t>1.,2. ve 3. Asliye Hukuk Mahkemelerince belirlenen bedeller </a:t>
            </a:r>
            <a:r>
              <a:rPr lang="tr-TR" sz="1600" b="1" dirty="0"/>
              <a:t>Vakıfbank </a:t>
            </a:r>
            <a:r>
              <a:rPr lang="tr-TR" sz="1600" b="1" dirty="0" smtClean="0"/>
              <a:t>Nizip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34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 smtClean="0"/>
              <a:t>Nizip </a:t>
            </a:r>
            <a:r>
              <a:rPr lang="tr-TR" sz="1200" dirty="0"/>
              <a:t>1., 2. ve 3. 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</a:t>
            </a:r>
          </a:p>
          <a:p>
            <a:r>
              <a:rPr lang="tr-TR" sz="1300" dirty="0"/>
              <a:t>ile </a:t>
            </a:r>
            <a:r>
              <a:rPr lang="tr-TR" sz="1300" b="1" dirty="0"/>
              <a:t>Vakıfbank </a:t>
            </a:r>
            <a:r>
              <a:rPr lang="tr-TR" sz="1300" b="1" dirty="0" smtClean="0"/>
              <a:t>Nizip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6B4A2A50-9CD5-4CD2-A4B4-531E4B005E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716985"/>
              </p:ext>
            </p:extLst>
          </p:nvPr>
        </p:nvGraphicFramePr>
        <p:xfrm>
          <a:off x="939915" y="5439232"/>
          <a:ext cx="4079524" cy="170724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35000">
                  <a:extLst>
                    <a:ext uri="{9D8B030D-6E8A-4147-A177-3AD203B41FA5}">
                      <a16:colId xmlns:a16="http://schemas.microsoft.com/office/drawing/2014/main" val="1864930416"/>
                    </a:ext>
                  </a:extLst>
                </a:gridCol>
                <a:gridCol w="521584">
                  <a:extLst>
                    <a:ext uri="{9D8B030D-6E8A-4147-A177-3AD203B41FA5}">
                      <a16:colId xmlns:a16="http://schemas.microsoft.com/office/drawing/2014/main" val="3726375484"/>
                    </a:ext>
                  </a:extLst>
                </a:gridCol>
                <a:gridCol w="632127">
                  <a:extLst>
                    <a:ext uri="{9D8B030D-6E8A-4147-A177-3AD203B41FA5}">
                      <a16:colId xmlns:a16="http://schemas.microsoft.com/office/drawing/2014/main" val="1663838292"/>
                    </a:ext>
                  </a:extLst>
                </a:gridCol>
                <a:gridCol w="529221">
                  <a:extLst>
                    <a:ext uri="{9D8B030D-6E8A-4147-A177-3AD203B41FA5}">
                      <a16:colId xmlns:a16="http://schemas.microsoft.com/office/drawing/2014/main" val="1597027129"/>
                    </a:ext>
                  </a:extLst>
                </a:gridCol>
                <a:gridCol w="1761592">
                  <a:extLst>
                    <a:ext uri="{9D8B030D-6E8A-4147-A177-3AD203B41FA5}">
                      <a16:colId xmlns:a16="http://schemas.microsoft.com/office/drawing/2014/main" val="3482615875"/>
                    </a:ext>
                  </a:extLst>
                </a:gridCol>
              </a:tblGrid>
              <a:tr h="150817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BELKIS TM-ÇANAKÇI DM ENERJİ NAKİL HATTI TESİSİ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0739914"/>
                  </a:ext>
                </a:extLst>
              </a:tr>
              <a:tr h="206080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0324535"/>
                  </a:ext>
                </a:extLst>
              </a:tr>
              <a:tr h="293255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PARSEL NO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97205102"/>
                  </a:ext>
                </a:extLst>
              </a:tr>
              <a:tr h="1045986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GAZİANTEP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NİZİP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TOYDEMİR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101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46,85,109,110,111,112,113,127,129,130,133,134,136,142,158,159,343,344,347,348,355,362,363,364,365,368,370,377,378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82368757"/>
                  </a:ext>
                </a:extLst>
              </a:tr>
            </a:tbl>
          </a:graphicData>
        </a:graphic>
      </p:graphicFrame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157" y="1784575"/>
            <a:ext cx="5080551" cy="2674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320794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192" y="1639477"/>
            <a:ext cx="9980092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Tanır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Nizip </a:t>
            </a:r>
            <a:r>
              <a:rPr lang="tr-TR" sz="1600" dirty="0"/>
              <a:t>1.,2. ve 3. Asliye Hukuk Mahkemelerince belirlenen bedeller </a:t>
            </a:r>
            <a:r>
              <a:rPr lang="tr-TR" sz="1600" b="1" dirty="0"/>
              <a:t>Vakıfbank </a:t>
            </a:r>
            <a:r>
              <a:rPr lang="tr-TR" sz="1600" b="1" dirty="0" smtClean="0"/>
              <a:t>Nizip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934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 smtClean="0"/>
              <a:t>Nizip </a:t>
            </a:r>
            <a:r>
              <a:rPr lang="tr-TR" sz="1200" dirty="0"/>
              <a:t>1., 2. ve 3. 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</a:t>
            </a:r>
          </a:p>
          <a:p>
            <a:r>
              <a:rPr lang="tr-TR" sz="1300" dirty="0"/>
              <a:t>ile </a:t>
            </a:r>
            <a:r>
              <a:rPr lang="tr-TR" sz="1300" b="1" dirty="0"/>
              <a:t>Vakıfbank </a:t>
            </a:r>
            <a:r>
              <a:rPr lang="tr-TR" sz="1300" b="1" dirty="0" smtClean="0"/>
              <a:t>Nizip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Tablo 9">
            <a:extLst>
              <a:ext uri="{FF2B5EF4-FFF2-40B4-BE49-F238E27FC236}">
                <a16:creationId xmlns:a16="http://schemas.microsoft.com/office/drawing/2014/main" id="{507E1B1F-4B93-4AD1-A6F0-299287A061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560576"/>
              </p:ext>
            </p:extLst>
          </p:nvPr>
        </p:nvGraphicFramePr>
        <p:xfrm>
          <a:off x="415192" y="5652546"/>
          <a:ext cx="4669305" cy="105550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67681">
                  <a:extLst>
                    <a:ext uri="{9D8B030D-6E8A-4147-A177-3AD203B41FA5}">
                      <a16:colId xmlns:a16="http://schemas.microsoft.com/office/drawing/2014/main" val="3762912379"/>
                    </a:ext>
                  </a:extLst>
                </a:gridCol>
                <a:gridCol w="483531">
                  <a:extLst>
                    <a:ext uri="{9D8B030D-6E8A-4147-A177-3AD203B41FA5}">
                      <a16:colId xmlns:a16="http://schemas.microsoft.com/office/drawing/2014/main" val="841910106"/>
                    </a:ext>
                  </a:extLst>
                </a:gridCol>
                <a:gridCol w="573359">
                  <a:extLst>
                    <a:ext uri="{9D8B030D-6E8A-4147-A177-3AD203B41FA5}">
                      <a16:colId xmlns:a16="http://schemas.microsoft.com/office/drawing/2014/main" val="2753647010"/>
                    </a:ext>
                  </a:extLst>
                </a:gridCol>
                <a:gridCol w="483531">
                  <a:extLst>
                    <a:ext uri="{9D8B030D-6E8A-4147-A177-3AD203B41FA5}">
                      <a16:colId xmlns:a16="http://schemas.microsoft.com/office/drawing/2014/main" val="2563277947"/>
                    </a:ext>
                  </a:extLst>
                </a:gridCol>
                <a:gridCol w="2561203">
                  <a:extLst>
                    <a:ext uri="{9D8B030D-6E8A-4147-A177-3AD203B41FA5}">
                      <a16:colId xmlns:a16="http://schemas.microsoft.com/office/drawing/2014/main" val="1662346643"/>
                    </a:ext>
                  </a:extLst>
                </a:gridCol>
              </a:tblGrid>
              <a:tr h="82587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900" u="none" strike="noStrike" dirty="0">
                          <a:effectLst/>
                          <a:latin typeface="+mj-lt"/>
                        </a:rPr>
                        <a:t>BELKIS TM-ÇANAKÇI DM ENERJİ NAKİL HATTI TESİSİ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3803964"/>
                  </a:ext>
                </a:extLst>
              </a:tr>
              <a:tr h="178262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9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2396399"/>
                  </a:ext>
                </a:extLst>
              </a:tr>
              <a:tr h="194201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900" u="none" strike="noStrike">
                          <a:effectLst/>
                          <a:latin typeface="+mj-lt"/>
                        </a:rPr>
                        <a:t>İLİ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900" u="none" strike="noStrike">
                          <a:effectLst/>
                          <a:latin typeface="+mj-lt"/>
                        </a:rPr>
                        <a:t>İLÇESİ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9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9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900" u="none" strike="noStrike" dirty="0">
                          <a:effectLst/>
                          <a:latin typeface="+mj-lt"/>
                        </a:rPr>
                        <a:t>PARSEL NO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05721988"/>
                  </a:ext>
                </a:extLst>
              </a:tr>
              <a:tr h="197603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tr-TR" sz="900" u="none" strike="noStrike" dirty="0" smtClean="0">
                          <a:effectLst/>
                          <a:latin typeface="+mj-lt"/>
                        </a:rPr>
                        <a:t>GAZİANTEP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tr-TR" sz="900" u="none" strike="noStrike" dirty="0">
                          <a:effectLst/>
                          <a:latin typeface="+mj-lt"/>
                        </a:rPr>
                        <a:t>NİZİP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tr-T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TANIR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 dirty="0">
                          <a:effectLst/>
                          <a:latin typeface="+mj-lt"/>
                        </a:rPr>
                        <a:t>101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 dirty="0">
                          <a:effectLst/>
                          <a:latin typeface="+mj-lt"/>
                        </a:rPr>
                        <a:t>75,97,102,103,104,105,106,107,108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2601400"/>
                  </a:ext>
                </a:extLst>
              </a:tr>
              <a:tr h="1693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>
                          <a:effectLst/>
                          <a:latin typeface="+mj-lt"/>
                        </a:rPr>
                        <a:t>103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 dirty="0">
                          <a:effectLst/>
                          <a:latin typeface="+mj-lt"/>
                        </a:rPr>
                        <a:t>59,60,67,68,86,94,95,96,99,100,221,222,300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61455677"/>
                  </a:ext>
                </a:extLst>
              </a:tr>
              <a:tr h="16937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>
                          <a:effectLst/>
                          <a:latin typeface="+mj-lt"/>
                        </a:rPr>
                        <a:t>104</a:t>
                      </a:r>
                      <a:endParaRPr lang="tr-TR" sz="9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u="none" strike="noStrike" dirty="0">
                          <a:effectLst/>
                          <a:latin typeface="+mj-lt"/>
                        </a:rPr>
                        <a:t>1</a:t>
                      </a:r>
                      <a:endParaRPr lang="tr-TR" sz="9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5631352"/>
                  </a:ext>
                </a:extLst>
              </a:tr>
            </a:tbl>
          </a:graphicData>
        </a:graphic>
      </p:graphicFrame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610" y="2122960"/>
            <a:ext cx="9183537" cy="199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212084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257" y="1639477"/>
            <a:ext cx="10065363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Özyurt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Nizip </a:t>
            </a:r>
            <a:r>
              <a:rPr lang="tr-TR" sz="1600" dirty="0"/>
              <a:t>1.,2. ve 3. Asliye Hukuk Mahkemelerince belirlenen bedeller </a:t>
            </a:r>
            <a:r>
              <a:rPr lang="tr-TR" sz="1600" b="1" dirty="0"/>
              <a:t>Vakıfbank </a:t>
            </a:r>
            <a:r>
              <a:rPr lang="tr-TR" sz="1600" b="1" dirty="0" smtClean="0"/>
              <a:t>Nizip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  <a:p>
            <a:pPr algn="ctr"/>
            <a:endParaRPr lang="tr-TR" sz="1600" dirty="0"/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769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 smtClean="0"/>
              <a:t>Nizip </a:t>
            </a:r>
            <a:r>
              <a:rPr lang="tr-TR" sz="1200" dirty="0"/>
              <a:t>1., 2. ve 3. 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</a:t>
            </a:r>
          </a:p>
          <a:p>
            <a:r>
              <a:rPr lang="tr-TR" sz="1300" dirty="0"/>
              <a:t>ile </a:t>
            </a:r>
            <a:r>
              <a:rPr lang="tr-TR" sz="1300" b="1" dirty="0"/>
              <a:t>Vakıfbank </a:t>
            </a:r>
            <a:r>
              <a:rPr lang="tr-TR" sz="1300" b="1" dirty="0" smtClean="0"/>
              <a:t>Nizip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8E31FA66-7EDE-4914-94A0-87CDCDB018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863645"/>
              </p:ext>
            </p:extLst>
          </p:nvPr>
        </p:nvGraphicFramePr>
        <p:xfrm>
          <a:off x="887769" y="5245962"/>
          <a:ext cx="4131670" cy="166374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63575">
                  <a:extLst>
                    <a:ext uri="{9D8B030D-6E8A-4147-A177-3AD203B41FA5}">
                      <a16:colId xmlns:a16="http://schemas.microsoft.com/office/drawing/2014/main" val="912730646"/>
                    </a:ext>
                  </a:extLst>
                </a:gridCol>
                <a:gridCol w="541373">
                  <a:extLst>
                    <a:ext uri="{9D8B030D-6E8A-4147-A177-3AD203B41FA5}">
                      <a16:colId xmlns:a16="http://schemas.microsoft.com/office/drawing/2014/main" val="1986405834"/>
                    </a:ext>
                  </a:extLst>
                </a:gridCol>
                <a:gridCol w="671000">
                  <a:extLst>
                    <a:ext uri="{9D8B030D-6E8A-4147-A177-3AD203B41FA5}">
                      <a16:colId xmlns:a16="http://schemas.microsoft.com/office/drawing/2014/main" val="1799254487"/>
                    </a:ext>
                  </a:extLst>
                </a:gridCol>
                <a:gridCol w="518498">
                  <a:extLst>
                    <a:ext uri="{9D8B030D-6E8A-4147-A177-3AD203B41FA5}">
                      <a16:colId xmlns:a16="http://schemas.microsoft.com/office/drawing/2014/main" val="692561062"/>
                    </a:ext>
                  </a:extLst>
                </a:gridCol>
                <a:gridCol w="1737224">
                  <a:extLst>
                    <a:ext uri="{9D8B030D-6E8A-4147-A177-3AD203B41FA5}">
                      <a16:colId xmlns:a16="http://schemas.microsoft.com/office/drawing/2014/main" val="39492983"/>
                    </a:ext>
                  </a:extLst>
                </a:gridCol>
              </a:tblGrid>
              <a:tr h="171450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BELKIS TM-ÇANAKÇI DM ENERJİ NAKİL HATTI TESİSİ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184866"/>
                  </a:ext>
                </a:extLst>
              </a:tr>
              <a:tr h="171450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1591881"/>
                  </a:ext>
                </a:extLst>
              </a:tr>
              <a:tr h="237363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PARSEL NO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14004340"/>
                  </a:ext>
                </a:extLst>
              </a:tr>
              <a:tr h="218440"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GAZİANTEP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4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NİZİP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ÖZYURT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106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84,133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98158025"/>
                  </a:ext>
                </a:extLst>
              </a:tr>
              <a:tr h="49530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111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86,95,96,97,98,100,108,109,110,111,112,113,162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19969805"/>
                  </a:ext>
                </a:extLst>
              </a:tr>
              <a:tr h="19828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114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3,4,39,111,112,113,184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1674789"/>
                  </a:ext>
                </a:extLst>
              </a:tr>
              <a:tr h="17145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115</a:t>
                      </a:r>
                      <a:endParaRPr lang="tr-TR" sz="1000" b="0" i="0" u="none" strike="noStrike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48,50</a:t>
                      </a:r>
                      <a:endParaRPr lang="tr-TR" sz="10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7352969"/>
                  </a:ext>
                </a:extLst>
              </a:tr>
            </a:tbl>
          </a:graphicData>
        </a:graphic>
      </p:graphicFrame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197" y="2253634"/>
            <a:ext cx="9195946" cy="1693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793350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635" y="1639477"/>
            <a:ext cx="10116150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Kıratlı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Nizip </a:t>
            </a:r>
            <a:r>
              <a:rPr lang="tr-TR" sz="1600" dirty="0"/>
              <a:t>1.,2. ve 3. Asliye Hukuk Mahkemelerince belirlenen bedeller </a:t>
            </a:r>
            <a:r>
              <a:rPr lang="tr-TR" sz="1600" b="1" dirty="0"/>
              <a:t>Vakıfbank </a:t>
            </a:r>
            <a:r>
              <a:rPr lang="tr-TR" sz="1600" b="1" dirty="0" smtClean="0"/>
              <a:t>Nizip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  <a:p>
            <a:pPr algn="ctr"/>
            <a:endParaRPr lang="tr-TR" sz="1600" dirty="0"/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769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 smtClean="0"/>
              <a:t>Nizip </a:t>
            </a:r>
            <a:r>
              <a:rPr lang="tr-TR" sz="1200" dirty="0"/>
              <a:t>1., 2. ve 3. 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</a:t>
            </a:r>
          </a:p>
          <a:p>
            <a:r>
              <a:rPr lang="tr-TR" sz="1300" dirty="0"/>
              <a:t>ile </a:t>
            </a:r>
            <a:r>
              <a:rPr lang="tr-TR" sz="1300" b="1" dirty="0"/>
              <a:t>Vakıfbank </a:t>
            </a:r>
            <a:r>
              <a:rPr lang="tr-TR" sz="1300" b="1" dirty="0" smtClean="0"/>
              <a:t>Nizip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</p:txBody>
      </p:sp>
      <p:graphicFrame>
        <p:nvGraphicFramePr>
          <p:cNvPr id="10" name="Tablo 9">
            <a:extLst>
              <a:ext uri="{FF2B5EF4-FFF2-40B4-BE49-F238E27FC236}">
                <a16:creationId xmlns:a16="http://schemas.microsoft.com/office/drawing/2014/main" id="{DD1EC462-D70F-4904-8BBC-7DCDC66675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8272153"/>
              </p:ext>
            </p:extLst>
          </p:nvPr>
        </p:nvGraphicFramePr>
        <p:xfrm>
          <a:off x="865239" y="5392019"/>
          <a:ext cx="4287582" cy="153512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64740">
                  <a:extLst>
                    <a:ext uri="{9D8B030D-6E8A-4147-A177-3AD203B41FA5}">
                      <a16:colId xmlns:a16="http://schemas.microsoft.com/office/drawing/2014/main" val="2964787824"/>
                    </a:ext>
                  </a:extLst>
                </a:gridCol>
                <a:gridCol w="441835">
                  <a:extLst>
                    <a:ext uri="{9D8B030D-6E8A-4147-A177-3AD203B41FA5}">
                      <a16:colId xmlns:a16="http://schemas.microsoft.com/office/drawing/2014/main" val="152714002"/>
                    </a:ext>
                  </a:extLst>
                </a:gridCol>
                <a:gridCol w="652615">
                  <a:extLst>
                    <a:ext uri="{9D8B030D-6E8A-4147-A177-3AD203B41FA5}">
                      <a16:colId xmlns:a16="http://schemas.microsoft.com/office/drawing/2014/main" val="1996287670"/>
                    </a:ext>
                  </a:extLst>
                </a:gridCol>
                <a:gridCol w="438535">
                  <a:extLst>
                    <a:ext uri="{9D8B030D-6E8A-4147-A177-3AD203B41FA5}">
                      <a16:colId xmlns:a16="http://schemas.microsoft.com/office/drawing/2014/main" val="108538757"/>
                    </a:ext>
                  </a:extLst>
                </a:gridCol>
                <a:gridCol w="1889857">
                  <a:extLst>
                    <a:ext uri="{9D8B030D-6E8A-4147-A177-3AD203B41FA5}">
                      <a16:colId xmlns:a16="http://schemas.microsoft.com/office/drawing/2014/main" val="4571944"/>
                    </a:ext>
                  </a:extLst>
                </a:gridCol>
              </a:tblGrid>
              <a:tr h="0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BELKIS TM-ÇANAKÇI DM ENERJİ NAKİL HATTI TESİSİ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722461"/>
                  </a:ext>
                </a:extLst>
              </a:tr>
              <a:tr h="203131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4591092"/>
                  </a:ext>
                </a:extLst>
              </a:tr>
              <a:tr h="208619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PARSEL NO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85358409"/>
                  </a:ext>
                </a:extLst>
              </a:tr>
              <a:tr h="49472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GAZİANTEP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NİZİP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KIRATLI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117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24,27,30,32,33,34,35,143,144,145,146,147,150,162,164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2179863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118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80,86,87,98,111,117,118,119,121,123,125,128,129,131,191,192,197,</a:t>
                      </a:r>
                      <a:br>
                        <a:rPr lang="tr-TR" sz="1000" u="none" strike="noStrike" dirty="0">
                          <a:effectLst/>
                          <a:latin typeface="+mj-lt"/>
                        </a:rPr>
                      </a:br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198,199,200,201,202,203,211,216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00082183"/>
                  </a:ext>
                </a:extLst>
              </a:tr>
            </a:tbl>
          </a:graphicData>
        </a:graphic>
      </p:graphicFrame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38" y="2504538"/>
            <a:ext cx="9400735" cy="135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7576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5417" y="1639477"/>
            <a:ext cx="8356897" cy="3341312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12553"/>
            <a:ext cx="9900428" cy="142907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865239" y="511277"/>
            <a:ext cx="9320981" cy="121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Çanakçı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Nizip </a:t>
            </a:r>
            <a:r>
              <a:rPr lang="tr-TR" sz="1600" dirty="0"/>
              <a:t>1.,2. ve 3. Asliye Hukuk Mahkemelerince belirlenen bedeller </a:t>
            </a:r>
            <a:r>
              <a:rPr lang="tr-TR" sz="1600" b="1" dirty="0"/>
              <a:t>Vakıfbank </a:t>
            </a:r>
            <a:r>
              <a:rPr lang="tr-TR" sz="1600" b="1" dirty="0" smtClean="0"/>
              <a:t>Nizip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  <a:p>
            <a:pPr algn="ctr"/>
            <a:endParaRPr lang="tr-TR" sz="1600" dirty="0"/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769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/>
              <a:t> </a:t>
            </a:r>
            <a:r>
              <a:rPr lang="tr-TR" sz="1200" dirty="0" smtClean="0"/>
              <a:t>Nizip </a:t>
            </a:r>
            <a:r>
              <a:rPr lang="tr-TR" sz="1200" dirty="0"/>
              <a:t>1., 2. ve 3. 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/>
              <a:t> </a:t>
            </a:r>
            <a:r>
              <a:rPr lang="tr-TR" sz="1200" dirty="0" err="1"/>
              <a:t>Takyidatlı</a:t>
            </a:r>
            <a:r>
              <a:rPr lang="tr-TR" sz="1200" dirty="0"/>
              <a:t> 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/>
              <a:t>Kimlik Belgesi,</a:t>
            </a:r>
          </a:p>
          <a:p>
            <a:r>
              <a:rPr lang="tr-TR" sz="1300" dirty="0"/>
              <a:t> </a:t>
            </a:r>
          </a:p>
          <a:p>
            <a:r>
              <a:rPr lang="tr-TR" sz="1300" dirty="0"/>
              <a:t>ile </a:t>
            </a:r>
            <a:r>
              <a:rPr lang="tr-TR" sz="1300" b="1" dirty="0"/>
              <a:t>Vakıfbank </a:t>
            </a:r>
            <a:r>
              <a:rPr lang="tr-TR" sz="1300" b="1" dirty="0" smtClean="0"/>
              <a:t>Nizip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gerekmektedir.</a:t>
            </a:r>
          </a:p>
          <a:p>
            <a:r>
              <a:rPr lang="tr-TR" sz="1200" dirty="0"/>
              <a:t> </a:t>
            </a:r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</p:txBody>
      </p:sp>
      <p:graphicFrame>
        <p:nvGraphicFramePr>
          <p:cNvPr id="5" name="Tablo 4">
            <a:extLst>
              <a:ext uri="{FF2B5EF4-FFF2-40B4-BE49-F238E27FC236}">
                <a16:creationId xmlns:a16="http://schemas.microsoft.com/office/drawing/2014/main" id="{7A57339A-3224-4631-AE8B-CEDAA0767B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647305"/>
              </p:ext>
            </p:extLst>
          </p:nvPr>
        </p:nvGraphicFramePr>
        <p:xfrm>
          <a:off x="1243510" y="5551202"/>
          <a:ext cx="3877837" cy="108715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38546">
                  <a:extLst>
                    <a:ext uri="{9D8B030D-6E8A-4147-A177-3AD203B41FA5}">
                      <a16:colId xmlns:a16="http://schemas.microsoft.com/office/drawing/2014/main" val="1192692128"/>
                    </a:ext>
                  </a:extLst>
                </a:gridCol>
                <a:gridCol w="638546">
                  <a:extLst>
                    <a:ext uri="{9D8B030D-6E8A-4147-A177-3AD203B41FA5}">
                      <a16:colId xmlns:a16="http://schemas.microsoft.com/office/drawing/2014/main" val="2432946703"/>
                    </a:ext>
                  </a:extLst>
                </a:gridCol>
                <a:gridCol w="791531">
                  <a:extLst>
                    <a:ext uri="{9D8B030D-6E8A-4147-A177-3AD203B41FA5}">
                      <a16:colId xmlns:a16="http://schemas.microsoft.com/office/drawing/2014/main" val="3096445735"/>
                    </a:ext>
                  </a:extLst>
                </a:gridCol>
                <a:gridCol w="638546">
                  <a:extLst>
                    <a:ext uri="{9D8B030D-6E8A-4147-A177-3AD203B41FA5}">
                      <a16:colId xmlns:a16="http://schemas.microsoft.com/office/drawing/2014/main" val="1284278383"/>
                    </a:ext>
                  </a:extLst>
                </a:gridCol>
                <a:gridCol w="1170668">
                  <a:extLst>
                    <a:ext uri="{9D8B030D-6E8A-4147-A177-3AD203B41FA5}">
                      <a16:colId xmlns:a16="http://schemas.microsoft.com/office/drawing/2014/main" val="3799334470"/>
                    </a:ext>
                  </a:extLst>
                </a:gridCol>
              </a:tblGrid>
              <a:tr h="197622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BELKIS TM-ÇANAKÇI DM ENERJİ NAKİL HATTI TESİSİ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2620357"/>
                  </a:ext>
                </a:extLst>
              </a:tr>
              <a:tr h="201686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KAMULAŞTIRMASINDA KAMU YARARI BULUNAN TAŞINMAZLAR LİSTESİ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6336940"/>
                  </a:ext>
                </a:extLst>
              </a:tr>
              <a:tr h="303579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İLÇESİ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MAHALLESİ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ADA NO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PARSEL NO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33657632"/>
                  </a:ext>
                </a:extLst>
              </a:tr>
              <a:tr h="384264"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 smtClean="0">
                          <a:effectLst/>
                          <a:latin typeface="+mj-lt"/>
                        </a:rPr>
                        <a:t>GAZİANTEP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NİZİP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>
                          <a:effectLst/>
                          <a:latin typeface="+mj-lt"/>
                        </a:rPr>
                        <a:t>ÇANAKÇI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101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tr-TR" sz="1000" u="none" strike="noStrike" dirty="0">
                          <a:effectLst/>
                          <a:latin typeface="+mj-lt"/>
                        </a:rPr>
                        <a:t>205,206,207,288,289,290</a:t>
                      </a:r>
                      <a:endParaRPr lang="tr-TR" sz="10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1310735"/>
                  </a:ext>
                </a:extLst>
              </a:tr>
            </a:tbl>
          </a:graphicData>
        </a:graphic>
      </p:graphicFrame>
      <p:pic>
        <p:nvPicPr>
          <p:cNvPr id="2" name="Resim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9104" y="1940353"/>
            <a:ext cx="6800850" cy="256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89903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188F69FCEFF34D9C2CCB63A365F8F3" ma:contentTypeVersion="0" ma:contentTypeDescription="Create a new document." ma:contentTypeScope="" ma:versionID="f616518088170bc14472b76a46080ea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DF02F7A-59D6-41C4-9EFA-A7A72384CA01}"/>
</file>

<file path=customXml/itemProps2.xml><?xml version="1.0" encoding="utf-8"?>
<ds:datastoreItem xmlns:ds="http://schemas.openxmlformats.org/officeDocument/2006/customXml" ds:itemID="{C957DE08-095E-467D-B11B-FCAAFD57823C}"/>
</file>

<file path=customXml/itemProps3.xml><?xml version="1.0" encoding="utf-8"?>
<ds:datastoreItem xmlns:ds="http://schemas.openxmlformats.org/officeDocument/2006/customXml" ds:itemID="{7017D6EF-F7AA-4EF1-8BAC-2DC067B3A76E}"/>
</file>

<file path=docProps/app.xml><?xml version="1.0" encoding="utf-8"?>
<Properties xmlns="http://schemas.openxmlformats.org/officeDocument/2006/extended-properties" xmlns:vt="http://schemas.openxmlformats.org/officeDocument/2006/docPropsVTypes">
  <TotalTime>1572</TotalTime>
  <Words>1005</Words>
  <Application>Microsoft Office PowerPoint</Application>
  <PresentationFormat>Özel</PresentationFormat>
  <Paragraphs>217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Calibri</vt:lpstr>
      <vt:lpstr>Helvetica</vt:lpstr>
      <vt:lpstr>Times New Roman</vt:lpstr>
      <vt:lpstr>verdana</vt:lpstr>
      <vt:lpstr>verdana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Kenan OZKAN</dc:creator>
  <cp:keywords>I4886p293727nO8</cp:keywords>
  <cp:lastModifiedBy>ilknur EMIROGLU</cp:lastModifiedBy>
  <cp:revision>123</cp:revision>
  <cp:lastPrinted>2019-05-27T08:17:22Z</cp:lastPrinted>
  <dcterms:modified xsi:type="dcterms:W3CDTF">2020-12-07T18:49:54Z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7423c49e-9609-48ce-b325-b26bdebcf268</vt:lpwstr>
  </property>
  <property fmtid="{D5CDD505-2E9C-101B-9397-08002B2CF9AE}" pid="3" name="FirstClassifierName">
    <vt:lpwstr>Kenan OZKAN</vt:lpwstr>
  </property>
  <property fmtid="{D5CDD505-2E9C-101B-9397-08002B2CF9AE}" pid="4" name="FirstClassifiedDate">
    <vt:lpwstr>24.05.2019, 14:42</vt:lpwstr>
  </property>
  <property fmtid="{D5CDD505-2E9C-101B-9397-08002B2CF9AE}" pid="5" name="LastClassifiedDate">
    <vt:lpwstr>24.05.2019, 14:42</vt:lpwstr>
  </property>
  <property fmtid="{D5CDD505-2E9C-101B-9397-08002B2CF9AE}" pid="6" name="LastClassifierName">
    <vt:lpwstr>Kenan OZKAN</vt:lpwstr>
  </property>
  <property fmtid="{D5CDD505-2E9C-101B-9397-08002B2CF9AE}" pid="7" name="CLASSIFICATION">
    <vt:lpwstr>I4886p293727nO8</vt:lpwstr>
  </property>
  <property fmtid="{D5CDD505-2E9C-101B-9397-08002B2CF9AE}" pid="8" name="ContentTypeId">
    <vt:lpwstr>0x010100C6188F69FCEFF34D9C2CCB63A365F8F3</vt:lpwstr>
  </property>
</Properties>
</file>