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s/slide2.xml" ContentType="application/vnd.openxmlformats-officedocument.presentationml.slide+xml"/>
  <Override PartName="/ppt/slides/slide1.xml" ContentType="application/vnd.openxmlformats-officedocument.presentationml.slide+xml"/>
  <Override PartName="/ppt/slides/slide5.xml" ContentType="application/vnd.openxmlformats-officedocument.presentationml.slide+xml"/>
  <Override PartName="/ppt/slides/slide4.xml" ContentType="application/vnd.openxmlformats-officedocument.presentationml.slide+xml"/>
  <Override PartName="/ppt/slides/slide3.xml" ContentType="application/vnd.openxmlformats-officedocument.presentationml.slide+xml"/>
  <Override PartName="/ppt/notesSlides/notesSlide4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5.xml" ContentType="application/vnd.openxmlformats-officedocument.presentationml.notesSlide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slideLayouts/slideLayout8.xml" ContentType="application/vnd.openxmlformats-officedocument.presentationml.slideLayout+xml"/>
  <Override PartName="/ppt/theme/theme1.xml" ContentType="application/vnd.openxmlformats-officedocument.theme+xml"/>
  <Override PartName="/ppt/theme/theme2.xml" ContentType="application/vnd.openxmlformats-officedocument.theme+xml"/>
  <Override PartName="/ppt/notesMasters/notesMaster1.xml" ContentType="application/vnd.openxmlformats-officedocument.presentationml.notesMaster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docProps/custom.xml" ContentType="application/vnd.openxmlformats-officedocument.custom-propertie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7"/>
  </p:notesMasterIdLst>
  <p:sldIdLst>
    <p:sldId id="257" r:id="rId2"/>
    <p:sldId id="267" r:id="rId3"/>
    <p:sldId id="266" r:id="rId4"/>
    <p:sldId id="264" r:id="rId5"/>
    <p:sldId id="265" r:id="rId6"/>
  </p:sldIdLst>
  <p:sldSz cx="10680700" cy="7556500"/>
  <p:notesSz cx="10234613" cy="1466215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359833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1pPr>
    <a:lvl2pPr marL="0" marR="0" indent="457200" algn="l" defTabSz="359833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2pPr>
    <a:lvl3pPr marL="0" marR="0" indent="914400" algn="l" defTabSz="359833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3pPr>
    <a:lvl4pPr marL="0" marR="0" indent="1371600" algn="l" defTabSz="359833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4pPr>
    <a:lvl5pPr marL="0" marR="0" indent="1828800" algn="l" defTabSz="359833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5pPr>
    <a:lvl6pPr marL="0" marR="0" indent="2286000" algn="l" defTabSz="359833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6pPr>
    <a:lvl7pPr marL="0" marR="0" indent="2743200" algn="l" defTabSz="359833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7pPr>
    <a:lvl8pPr marL="0" marR="0" indent="3200400" algn="l" defTabSz="359833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8pPr>
    <a:lvl9pPr marL="0" marR="0" indent="3657600" algn="l" defTabSz="359833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3175" cap="flat">
              <a:solidFill>
                <a:srgbClr val="FFFFFF"/>
              </a:solidFill>
              <a:prstDash val="solid"/>
              <a:round/>
            </a:ln>
          </a:left>
          <a:right>
            <a:ln w="3175" cap="flat">
              <a:solidFill>
                <a:srgbClr val="FFFFFF"/>
              </a:solidFill>
              <a:prstDash val="solid"/>
              <a:round/>
            </a:ln>
          </a:right>
          <a:top>
            <a:ln w="3175" cap="flat">
              <a:solidFill>
                <a:srgbClr val="FFFFFF"/>
              </a:solidFill>
              <a:prstDash val="solid"/>
              <a:round/>
            </a:ln>
          </a:top>
          <a:bottom>
            <a:ln w="3175" cap="flat">
              <a:solidFill>
                <a:srgbClr val="FFFFFF"/>
              </a:solidFill>
              <a:prstDash val="solid"/>
              <a:round/>
            </a:ln>
          </a:bottom>
          <a:insideH>
            <a:ln w="3175" cap="flat">
              <a:solidFill>
                <a:srgbClr val="FFFFFF"/>
              </a:solidFill>
              <a:prstDash val="solid"/>
              <a:round/>
            </a:ln>
          </a:insideH>
          <a:insideV>
            <a:ln w="3175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0DEEF"/>
          </a:solidFill>
        </a:fill>
      </a:tcStyle>
    </a:wholeTbl>
    <a:band2H>
      <a:tcTxStyle/>
      <a:tcStyle>
        <a:tcBdr/>
        <a:fill>
          <a:solidFill>
            <a:srgbClr val="E9EFF7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3175" cap="flat">
              <a:solidFill>
                <a:srgbClr val="FFFFFF"/>
              </a:solidFill>
              <a:prstDash val="solid"/>
              <a:round/>
            </a:ln>
          </a:left>
          <a:right>
            <a:ln w="3175" cap="flat">
              <a:solidFill>
                <a:srgbClr val="FFFFFF"/>
              </a:solidFill>
              <a:prstDash val="solid"/>
              <a:round/>
            </a:ln>
          </a:right>
          <a:top>
            <a:ln w="3175" cap="flat">
              <a:solidFill>
                <a:srgbClr val="FFFFFF"/>
              </a:solidFill>
              <a:prstDash val="solid"/>
              <a:round/>
            </a:ln>
          </a:top>
          <a:bottom>
            <a:ln w="3175" cap="flat">
              <a:solidFill>
                <a:srgbClr val="FFFFFF"/>
              </a:solidFill>
              <a:prstDash val="solid"/>
              <a:round/>
            </a:ln>
          </a:bottom>
          <a:insideH>
            <a:ln w="3175" cap="flat">
              <a:solidFill>
                <a:srgbClr val="FFFFFF"/>
              </a:solidFill>
              <a:prstDash val="solid"/>
              <a:round/>
            </a:ln>
          </a:insideH>
          <a:insideV>
            <a:ln w="3175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3175" cap="flat">
              <a:solidFill>
                <a:srgbClr val="FFFFFF"/>
              </a:solidFill>
              <a:prstDash val="solid"/>
              <a:round/>
            </a:ln>
          </a:left>
          <a:right>
            <a:ln w="3175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175" cap="flat">
              <a:solidFill>
                <a:srgbClr val="FFFFFF"/>
              </a:solidFill>
              <a:prstDash val="solid"/>
              <a:round/>
            </a:ln>
          </a:bottom>
          <a:insideH>
            <a:ln w="3175" cap="flat">
              <a:solidFill>
                <a:srgbClr val="FFFFFF"/>
              </a:solidFill>
              <a:prstDash val="solid"/>
              <a:round/>
            </a:ln>
          </a:insideH>
          <a:insideV>
            <a:ln w="3175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3175" cap="flat">
              <a:solidFill>
                <a:srgbClr val="FFFFFF"/>
              </a:solidFill>
              <a:prstDash val="solid"/>
              <a:round/>
            </a:ln>
          </a:left>
          <a:right>
            <a:ln w="3175" cap="flat">
              <a:solidFill>
                <a:srgbClr val="FFFFFF"/>
              </a:solidFill>
              <a:prstDash val="solid"/>
              <a:round/>
            </a:ln>
          </a:right>
          <a:top>
            <a:ln w="3175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3175" cap="flat">
              <a:solidFill>
                <a:srgbClr val="FFFFFF"/>
              </a:solidFill>
              <a:prstDash val="solid"/>
              <a:round/>
            </a:ln>
          </a:insideH>
          <a:insideV>
            <a:ln w="3175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3175" cap="flat">
              <a:solidFill>
                <a:srgbClr val="FFFFFF"/>
              </a:solidFill>
              <a:prstDash val="solid"/>
              <a:round/>
            </a:ln>
          </a:left>
          <a:right>
            <a:ln w="3175" cap="flat">
              <a:solidFill>
                <a:srgbClr val="FFFFFF"/>
              </a:solidFill>
              <a:prstDash val="solid"/>
              <a:round/>
            </a:ln>
          </a:right>
          <a:top>
            <a:ln w="3175" cap="flat">
              <a:solidFill>
                <a:srgbClr val="FFFFFF"/>
              </a:solidFill>
              <a:prstDash val="solid"/>
              <a:round/>
            </a:ln>
          </a:top>
          <a:bottom>
            <a:ln w="3175" cap="flat">
              <a:solidFill>
                <a:srgbClr val="FFFFFF"/>
              </a:solidFill>
              <a:prstDash val="solid"/>
              <a:round/>
            </a:ln>
          </a:bottom>
          <a:insideH>
            <a:ln w="3175" cap="flat">
              <a:solidFill>
                <a:srgbClr val="FFFFFF"/>
              </a:solidFill>
              <a:prstDash val="solid"/>
              <a:round/>
            </a:ln>
          </a:insideH>
          <a:insideV>
            <a:ln w="3175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E0E0E0"/>
          </a:solidFill>
        </a:fill>
      </a:tcStyle>
    </a:wholeTbl>
    <a:band2H>
      <a:tcTxStyle/>
      <a:tcStyle>
        <a:tcBdr/>
        <a:fill>
          <a:solidFill>
            <a:srgbClr val="F0F0F0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3175" cap="flat">
              <a:solidFill>
                <a:srgbClr val="FFFFFF"/>
              </a:solidFill>
              <a:prstDash val="solid"/>
              <a:round/>
            </a:ln>
          </a:left>
          <a:right>
            <a:ln w="3175" cap="flat">
              <a:solidFill>
                <a:srgbClr val="FFFFFF"/>
              </a:solidFill>
              <a:prstDash val="solid"/>
              <a:round/>
            </a:ln>
          </a:right>
          <a:top>
            <a:ln w="3175" cap="flat">
              <a:solidFill>
                <a:srgbClr val="FFFFFF"/>
              </a:solidFill>
              <a:prstDash val="solid"/>
              <a:round/>
            </a:ln>
          </a:top>
          <a:bottom>
            <a:ln w="3175" cap="flat">
              <a:solidFill>
                <a:srgbClr val="FFFFFF"/>
              </a:solidFill>
              <a:prstDash val="solid"/>
              <a:round/>
            </a:ln>
          </a:bottom>
          <a:insideH>
            <a:ln w="3175" cap="flat">
              <a:solidFill>
                <a:srgbClr val="FFFFFF"/>
              </a:solidFill>
              <a:prstDash val="solid"/>
              <a:round/>
            </a:ln>
          </a:insideH>
          <a:insideV>
            <a:ln w="3175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3175" cap="flat">
              <a:solidFill>
                <a:srgbClr val="FFFFFF"/>
              </a:solidFill>
              <a:prstDash val="solid"/>
              <a:round/>
            </a:ln>
          </a:left>
          <a:right>
            <a:ln w="3175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175" cap="flat">
              <a:solidFill>
                <a:srgbClr val="FFFFFF"/>
              </a:solidFill>
              <a:prstDash val="solid"/>
              <a:round/>
            </a:ln>
          </a:bottom>
          <a:insideH>
            <a:ln w="3175" cap="flat">
              <a:solidFill>
                <a:srgbClr val="FFFFFF"/>
              </a:solidFill>
              <a:prstDash val="solid"/>
              <a:round/>
            </a:ln>
          </a:insideH>
          <a:insideV>
            <a:ln w="3175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3175" cap="flat">
              <a:solidFill>
                <a:srgbClr val="FFFFFF"/>
              </a:solidFill>
              <a:prstDash val="solid"/>
              <a:round/>
            </a:ln>
          </a:left>
          <a:right>
            <a:ln w="3175" cap="flat">
              <a:solidFill>
                <a:srgbClr val="FFFFFF"/>
              </a:solidFill>
              <a:prstDash val="solid"/>
              <a:round/>
            </a:ln>
          </a:right>
          <a:top>
            <a:ln w="3175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3175" cap="flat">
              <a:solidFill>
                <a:srgbClr val="FFFFFF"/>
              </a:solidFill>
              <a:prstDash val="solid"/>
              <a:round/>
            </a:ln>
          </a:insideH>
          <a:insideV>
            <a:ln w="3175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3175" cap="flat">
              <a:solidFill>
                <a:srgbClr val="FFFFFF"/>
              </a:solidFill>
              <a:prstDash val="solid"/>
              <a:round/>
            </a:ln>
          </a:left>
          <a:right>
            <a:ln w="3175" cap="flat">
              <a:solidFill>
                <a:srgbClr val="FFFFFF"/>
              </a:solidFill>
              <a:prstDash val="solid"/>
              <a:round/>
            </a:ln>
          </a:right>
          <a:top>
            <a:ln w="3175" cap="flat">
              <a:solidFill>
                <a:srgbClr val="FFFFFF"/>
              </a:solidFill>
              <a:prstDash val="solid"/>
              <a:round/>
            </a:ln>
          </a:top>
          <a:bottom>
            <a:ln w="3175" cap="flat">
              <a:solidFill>
                <a:srgbClr val="FFFFFF"/>
              </a:solidFill>
              <a:prstDash val="solid"/>
              <a:round/>
            </a:ln>
          </a:bottom>
          <a:insideH>
            <a:ln w="3175" cap="flat">
              <a:solidFill>
                <a:srgbClr val="FFFFFF"/>
              </a:solidFill>
              <a:prstDash val="solid"/>
              <a:round/>
            </a:ln>
          </a:insideH>
          <a:insideV>
            <a:ln w="3175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4E2CE"/>
          </a:solidFill>
        </a:fill>
      </a:tcStyle>
    </a:wholeTbl>
    <a:band2H>
      <a:tcTxStyle/>
      <a:tcStyle>
        <a:tcBdr/>
        <a:fill>
          <a:solidFill>
            <a:srgbClr val="EBF1E8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3175" cap="flat">
              <a:solidFill>
                <a:srgbClr val="FFFFFF"/>
              </a:solidFill>
              <a:prstDash val="solid"/>
              <a:round/>
            </a:ln>
          </a:left>
          <a:right>
            <a:ln w="3175" cap="flat">
              <a:solidFill>
                <a:srgbClr val="FFFFFF"/>
              </a:solidFill>
              <a:prstDash val="solid"/>
              <a:round/>
            </a:ln>
          </a:right>
          <a:top>
            <a:ln w="3175" cap="flat">
              <a:solidFill>
                <a:srgbClr val="FFFFFF"/>
              </a:solidFill>
              <a:prstDash val="solid"/>
              <a:round/>
            </a:ln>
          </a:top>
          <a:bottom>
            <a:ln w="3175" cap="flat">
              <a:solidFill>
                <a:srgbClr val="FFFFFF"/>
              </a:solidFill>
              <a:prstDash val="solid"/>
              <a:round/>
            </a:ln>
          </a:bottom>
          <a:insideH>
            <a:ln w="3175" cap="flat">
              <a:solidFill>
                <a:srgbClr val="FFFFFF"/>
              </a:solidFill>
              <a:prstDash val="solid"/>
              <a:round/>
            </a:ln>
          </a:insideH>
          <a:insideV>
            <a:ln w="3175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3175" cap="flat">
              <a:solidFill>
                <a:srgbClr val="FFFFFF"/>
              </a:solidFill>
              <a:prstDash val="solid"/>
              <a:round/>
            </a:ln>
          </a:left>
          <a:right>
            <a:ln w="3175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175" cap="flat">
              <a:solidFill>
                <a:srgbClr val="FFFFFF"/>
              </a:solidFill>
              <a:prstDash val="solid"/>
              <a:round/>
            </a:ln>
          </a:bottom>
          <a:insideH>
            <a:ln w="3175" cap="flat">
              <a:solidFill>
                <a:srgbClr val="FFFFFF"/>
              </a:solidFill>
              <a:prstDash val="solid"/>
              <a:round/>
            </a:ln>
          </a:insideH>
          <a:insideV>
            <a:ln w="3175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3175" cap="flat">
              <a:solidFill>
                <a:srgbClr val="FFFFFF"/>
              </a:solidFill>
              <a:prstDash val="solid"/>
              <a:round/>
            </a:ln>
          </a:left>
          <a:right>
            <a:ln w="3175" cap="flat">
              <a:solidFill>
                <a:srgbClr val="FFFFFF"/>
              </a:solidFill>
              <a:prstDash val="solid"/>
              <a:round/>
            </a:ln>
          </a:right>
          <a:top>
            <a:ln w="3175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3175" cap="flat">
              <a:solidFill>
                <a:srgbClr val="FFFFFF"/>
              </a:solidFill>
              <a:prstDash val="solid"/>
              <a:round/>
            </a:ln>
          </a:insideH>
          <a:insideV>
            <a:ln w="3175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3175" cap="flat">
              <a:noFill/>
              <a:miter lim="400000"/>
            </a:ln>
          </a:left>
          <a:right>
            <a:ln w="3175" cap="flat">
              <a:noFill/>
              <a:miter lim="400000"/>
            </a:ln>
          </a:right>
          <a:top>
            <a:ln w="3175" cap="flat">
              <a:noFill/>
              <a:miter lim="400000"/>
            </a:ln>
          </a:top>
          <a:bottom>
            <a:ln w="3175" cap="flat">
              <a:noFill/>
              <a:miter lim="400000"/>
            </a:ln>
          </a:bottom>
          <a:insideH>
            <a:ln w="3175" cap="flat">
              <a:noFill/>
              <a:miter lim="400000"/>
            </a:ln>
          </a:insideH>
          <a:insideV>
            <a:ln w="3175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3175" cap="flat">
              <a:noFill/>
              <a:miter lim="400000"/>
            </a:ln>
          </a:left>
          <a:right>
            <a:ln w="3175" cap="flat">
              <a:noFill/>
              <a:miter lim="400000"/>
            </a:ln>
          </a:right>
          <a:top>
            <a:ln w="3175" cap="flat">
              <a:noFill/>
              <a:miter lim="400000"/>
            </a:ln>
          </a:top>
          <a:bottom>
            <a:ln w="3175" cap="flat">
              <a:noFill/>
              <a:miter lim="400000"/>
            </a:ln>
          </a:bottom>
          <a:insideH>
            <a:ln w="3175" cap="flat">
              <a:noFill/>
              <a:miter lim="400000"/>
            </a:ln>
          </a:insideH>
          <a:insideV>
            <a:ln w="3175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3175" cap="flat">
              <a:noFill/>
              <a:miter lim="400000"/>
            </a:ln>
          </a:left>
          <a:right>
            <a:ln w="3175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3175" cap="flat">
              <a:solidFill>
                <a:srgbClr val="000000"/>
              </a:solidFill>
              <a:prstDash val="solid"/>
              <a:round/>
            </a:ln>
          </a:bottom>
          <a:insideH>
            <a:ln w="3175" cap="flat">
              <a:noFill/>
              <a:miter lim="400000"/>
            </a:ln>
          </a:insideH>
          <a:insideV>
            <a:ln w="3175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3175" cap="flat">
              <a:noFill/>
              <a:miter lim="400000"/>
            </a:ln>
          </a:left>
          <a:right>
            <a:ln w="3175" cap="flat">
              <a:noFill/>
              <a:miter lim="400000"/>
            </a:ln>
          </a:right>
          <a:top>
            <a:ln w="3175" cap="flat">
              <a:solidFill>
                <a:srgbClr val="000000"/>
              </a:solidFill>
              <a:prstDash val="solid"/>
              <a:round/>
            </a:ln>
          </a:top>
          <a:bottom>
            <a:ln w="3175" cap="flat">
              <a:solidFill>
                <a:srgbClr val="000000"/>
              </a:solidFill>
              <a:prstDash val="solid"/>
              <a:round/>
            </a:ln>
          </a:bottom>
          <a:insideH>
            <a:ln w="3175" cap="flat">
              <a:noFill/>
              <a:miter lim="400000"/>
            </a:ln>
          </a:insideH>
          <a:insideV>
            <a:ln w="3175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3175" cap="flat">
              <a:solidFill>
                <a:srgbClr val="FFFFFF"/>
              </a:solidFill>
              <a:prstDash val="solid"/>
              <a:round/>
            </a:ln>
          </a:left>
          <a:right>
            <a:ln w="3175" cap="flat">
              <a:solidFill>
                <a:srgbClr val="FFFFFF"/>
              </a:solidFill>
              <a:prstDash val="solid"/>
              <a:round/>
            </a:ln>
          </a:right>
          <a:top>
            <a:ln w="3175" cap="flat">
              <a:solidFill>
                <a:srgbClr val="FFFFFF"/>
              </a:solidFill>
              <a:prstDash val="solid"/>
              <a:round/>
            </a:ln>
          </a:top>
          <a:bottom>
            <a:ln w="3175" cap="flat">
              <a:solidFill>
                <a:srgbClr val="FFFFFF"/>
              </a:solidFill>
              <a:prstDash val="solid"/>
              <a:round/>
            </a:ln>
          </a:bottom>
          <a:insideH>
            <a:ln w="3175" cap="flat">
              <a:solidFill>
                <a:srgbClr val="FFFFFF"/>
              </a:solidFill>
              <a:prstDash val="solid"/>
              <a:round/>
            </a:ln>
          </a:insideH>
          <a:insideV>
            <a:ln w="3175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3175" cap="flat">
              <a:solidFill>
                <a:srgbClr val="FFFFFF"/>
              </a:solidFill>
              <a:prstDash val="solid"/>
              <a:round/>
            </a:ln>
          </a:left>
          <a:right>
            <a:ln w="3175" cap="flat">
              <a:solidFill>
                <a:srgbClr val="FFFFFF"/>
              </a:solidFill>
              <a:prstDash val="solid"/>
              <a:round/>
            </a:ln>
          </a:right>
          <a:top>
            <a:ln w="3175" cap="flat">
              <a:solidFill>
                <a:srgbClr val="FFFFFF"/>
              </a:solidFill>
              <a:prstDash val="solid"/>
              <a:round/>
            </a:ln>
          </a:top>
          <a:bottom>
            <a:ln w="3175" cap="flat">
              <a:solidFill>
                <a:srgbClr val="FFFFFF"/>
              </a:solidFill>
              <a:prstDash val="solid"/>
              <a:round/>
            </a:ln>
          </a:bottom>
          <a:insideH>
            <a:ln w="3175" cap="flat">
              <a:solidFill>
                <a:srgbClr val="FFFFFF"/>
              </a:solidFill>
              <a:prstDash val="solid"/>
              <a:round/>
            </a:ln>
          </a:insideH>
          <a:insideV>
            <a:ln w="3175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3175" cap="flat">
              <a:solidFill>
                <a:srgbClr val="FFFFFF"/>
              </a:solidFill>
              <a:prstDash val="solid"/>
              <a:round/>
            </a:ln>
          </a:left>
          <a:right>
            <a:ln w="3175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175" cap="flat">
              <a:solidFill>
                <a:srgbClr val="FFFFFF"/>
              </a:solidFill>
              <a:prstDash val="solid"/>
              <a:round/>
            </a:ln>
          </a:bottom>
          <a:insideH>
            <a:ln w="3175" cap="flat">
              <a:solidFill>
                <a:srgbClr val="FFFFFF"/>
              </a:solidFill>
              <a:prstDash val="solid"/>
              <a:round/>
            </a:ln>
          </a:insideH>
          <a:insideV>
            <a:ln w="3175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3175" cap="flat">
              <a:solidFill>
                <a:srgbClr val="FFFFFF"/>
              </a:solidFill>
              <a:prstDash val="solid"/>
              <a:round/>
            </a:ln>
          </a:left>
          <a:right>
            <a:ln w="3175" cap="flat">
              <a:solidFill>
                <a:srgbClr val="FFFFFF"/>
              </a:solidFill>
              <a:prstDash val="solid"/>
              <a:round/>
            </a:ln>
          </a:right>
          <a:top>
            <a:ln w="3175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3175" cap="flat">
              <a:solidFill>
                <a:srgbClr val="FFFFFF"/>
              </a:solidFill>
              <a:prstDash val="solid"/>
              <a:round/>
            </a:ln>
          </a:insideH>
          <a:insideV>
            <a:ln w="3175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3175" cap="flat">
              <a:solidFill>
                <a:srgbClr val="000000"/>
              </a:solidFill>
              <a:prstDash val="solid"/>
              <a:round/>
            </a:ln>
          </a:left>
          <a:right>
            <a:ln w="3175" cap="flat">
              <a:solidFill>
                <a:srgbClr val="000000"/>
              </a:solidFill>
              <a:prstDash val="solid"/>
              <a:round/>
            </a:ln>
          </a:right>
          <a:top>
            <a:ln w="3175" cap="flat">
              <a:solidFill>
                <a:srgbClr val="000000"/>
              </a:solidFill>
              <a:prstDash val="solid"/>
              <a:round/>
            </a:ln>
          </a:top>
          <a:bottom>
            <a:ln w="3175" cap="flat">
              <a:solidFill>
                <a:srgbClr val="000000"/>
              </a:solidFill>
              <a:prstDash val="solid"/>
              <a:round/>
            </a:ln>
          </a:bottom>
          <a:insideH>
            <a:ln w="3175" cap="flat">
              <a:solidFill>
                <a:srgbClr val="000000"/>
              </a:solidFill>
              <a:prstDash val="solid"/>
              <a:round/>
            </a:ln>
          </a:insideH>
          <a:insideV>
            <a:ln w="3175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000000"/>
        </a:fontRef>
        <a:srgbClr val="000000"/>
      </a:tcTxStyle>
      <a:tcStyle>
        <a:tcBdr>
          <a:left>
            <a:ln w="3175" cap="flat">
              <a:solidFill>
                <a:srgbClr val="000000"/>
              </a:solidFill>
              <a:prstDash val="solid"/>
              <a:round/>
            </a:ln>
          </a:left>
          <a:right>
            <a:ln w="3175" cap="flat">
              <a:solidFill>
                <a:srgbClr val="000000"/>
              </a:solidFill>
              <a:prstDash val="solid"/>
              <a:round/>
            </a:ln>
          </a:right>
          <a:top>
            <a:ln w="3175" cap="flat">
              <a:solidFill>
                <a:srgbClr val="000000"/>
              </a:solidFill>
              <a:prstDash val="solid"/>
              <a:round/>
            </a:ln>
          </a:top>
          <a:bottom>
            <a:ln w="3175" cap="flat">
              <a:solidFill>
                <a:srgbClr val="000000"/>
              </a:solidFill>
              <a:prstDash val="solid"/>
              <a:round/>
            </a:ln>
          </a:bottom>
          <a:insideH>
            <a:ln w="3175" cap="flat">
              <a:solidFill>
                <a:srgbClr val="000000"/>
              </a:solidFill>
              <a:prstDash val="solid"/>
              <a:round/>
            </a:ln>
          </a:insideH>
          <a:insideV>
            <a:ln w="3175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3175" cap="flat">
              <a:solidFill>
                <a:srgbClr val="000000"/>
              </a:solidFill>
              <a:prstDash val="solid"/>
              <a:round/>
            </a:ln>
          </a:left>
          <a:right>
            <a:ln w="3175" cap="flat">
              <a:solidFill>
                <a:srgbClr val="000000"/>
              </a:solidFill>
              <a:prstDash val="solid"/>
              <a:round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3175" cap="flat">
              <a:solidFill>
                <a:srgbClr val="000000"/>
              </a:solidFill>
              <a:prstDash val="solid"/>
              <a:round/>
            </a:ln>
          </a:bottom>
          <a:insideH>
            <a:ln w="3175" cap="flat">
              <a:solidFill>
                <a:srgbClr val="000000"/>
              </a:solidFill>
              <a:prstDash val="solid"/>
              <a:round/>
            </a:ln>
          </a:insideH>
          <a:insideV>
            <a:ln w="3175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ajor">
          <a:srgbClr val="000000"/>
        </a:fontRef>
        <a:srgbClr val="000000"/>
      </a:tcTxStyle>
      <a:tcStyle>
        <a:tcBdr>
          <a:left>
            <a:ln w="3175" cap="flat">
              <a:solidFill>
                <a:srgbClr val="000000"/>
              </a:solidFill>
              <a:prstDash val="solid"/>
              <a:round/>
            </a:ln>
          </a:left>
          <a:right>
            <a:ln w="3175" cap="flat">
              <a:solidFill>
                <a:srgbClr val="000000"/>
              </a:solidFill>
              <a:prstDash val="solid"/>
              <a:round/>
            </a:ln>
          </a:right>
          <a:top>
            <a:ln w="3175" cap="flat">
              <a:solidFill>
                <a:srgbClr val="000000"/>
              </a:solidFill>
              <a:prstDash val="solid"/>
              <a:round/>
            </a:ln>
          </a:top>
          <a:bottom>
            <a:ln w="3175" cap="flat">
              <a:solidFill>
                <a:srgbClr val="000000"/>
              </a:solidFill>
              <a:prstDash val="solid"/>
              <a:round/>
            </a:ln>
          </a:bottom>
          <a:insideH>
            <a:ln w="3175" cap="flat">
              <a:solidFill>
                <a:srgbClr val="000000"/>
              </a:solidFill>
              <a:prstDash val="solid"/>
              <a:round/>
            </a:ln>
          </a:insideH>
          <a:insideV>
            <a:ln w="3175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  <a:tblStyle styleId="{5940675A-B579-460E-94D1-54222C63F5DA}" styleName="Stil Yok, Tablo Kılavuz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9" d="100"/>
          <a:sy n="99" d="100"/>
        </p:scale>
        <p:origin x="146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openxmlformats.org/officeDocument/2006/relationships/customXml" Target="../customXml/item2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customXml" Target="../customXml/item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Relationship Id="rId14" Type="http://schemas.openxmlformats.org/officeDocument/2006/relationships/customXml" Target="../customXml/item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hape 110"/>
          <p:cNvSpPr>
            <a:spLocks noGrp="1" noRot="1" noChangeAspect="1"/>
          </p:cNvSpPr>
          <p:nvPr>
            <p:ph type="sldImg"/>
          </p:nvPr>
        </p:nvSpPr>
        <p:spPr>
          <a:xfrm>
            <a:off x="1231900" y="1100138"/>
            <a:ext cx="7770813" cy="5497512"/>
          </a:xfrm>
          <a:prstGeom prst="rect">
            <a:avLst/>
          </a:prstGeom>
        </p:spPr>
        <p:txBody>
          <a:bodyPr lIns="135906" tIns="67953" rIns="135906" bIns="67953"/>
          <a:lstStyle/>
          <a:p>
            <a:endParaRPr/>
          </a:p>
        </p:txBody>
      </p:sp>
      <p:sp>
        <p:nvSpPr>
          <p:cNvPr id="111" name="Shape 111"/>
          <p:cNvSpPr>
            <a:spLocks noGrp="1"/>
          </p:cNvSpPr>
          <p:nvPr>
            <p:ph type="body" sz="quarter" idx="1"/>
          </p:nvPr>
        </p:nvSpPr>
        <p:spPr>
          <a:xfrm>
            <a:off x="1364618" y="6964522"/>
            <a:ext cx="7505382" cy="6597968"/>
          </a:xfrm>
          <a:prstGeom prst="rect">
            <a:avLst/>
          </a:prstGeom>
        </p:spPr>
        <p:txBody>
          <a:bodyPr lIns="135906" tIns="67953" rIns="135906" bIns="67953"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846327" latinLnBrk="0">
      <a:defRPr sz="1100">
        <a:latin typeface="+mj-lt"/>
        <a:ea typeface="+mj-ea"/>
        <a:cs typeface="+mj-cs"/>
        <a:sym typeface="Calibri"/>
      </a:defRPr>
    </a:lvl1pPr>
    <a:lvl2pPr indent="228600" defTabSz="846327" latinLnBrk="0">
      <a:defRPr sz="1100">
        <a:latin typeface="+mj-lt"/>
        <a:ea typeface="+mj-ea"/>
        <a:cs typeface="+mj-cs"/>
        <a:sym typeface="Calibri"/>
      </a:defRPr>
    </a:lvl2pPr>
    <a:lvl3pPr indent="457200" defTabSz="846327" latinLnBrk="0">
      <a:defRPr sz="1100">
        <a:latin typeface="+mj-lt"/>
        <a:ea typeface="+mj-ea"/>
        <a:cs typeface="+mj-cs"/>
        <a:sym typeface="Calibri"/>
      </a:defRPr>
    </a:lvl3pPr>
    <a:lvl4pPr indent="685800" defTabSz="846327" latinLnBrk="0">
      <a:defRPr sz="1100">
        <a:latin typeface="+mj-lt"/>
        <a:ea typeface="+mj-ea"/>
        <a:cs typeface="+mj-cs"/>
        <a:sym typeface="Calibri"/>
      </a:defRPr>
    </a:lvl4pPr>
    <a:lvl5pPr indent="914400" defTabSz="846327" latinLnBrk="0">
      <a:defRPr sz="1100">
        <a:latin typeface="+mj-lt"/>
        <a:ea typeface="+mj-ea"/>
        <a:cs typeface="+mj-cs"/>
        <a:sym typeface="Calibri"/>
      </a:defRPr>
    </a:lvl5pPr>
    <a:lvl6pPr indent="1143000" defTabSz="846327" latinLnBrk="0">
      <a:defRPr sz="1100">
        <a:latin typeface="+mj-lt"/>
        <a:ea typeface="+mj-ea"/>
        <a:cs typeface="+mj-cs"/>
        <a:sym typeface="Calibri"/>
      </a:defRPr>
    </a:lvl6pPr>
    <a:lvl7pPr indent="1371600" defTabSz="846327" latinLnBrk="0">
      <a:defRPr sz="1100">
        <a:latin typeface="+mj-lt"/>
        <a:ea typeface="+mj-ea"/>
        <a:cs typeface="+mj-cs"/>
        <a:sym typeface="Calibri"/>
      </a:defRPr>
    </a:lvl7pPr>
    <a:lvl8pPr indent="1600200" defTabSz="846327" latinLnBrk="0">
      <a:defRPr sz="1100">
        <a:latin typeface="+mj-lt"/>
        <a:ea typeface="+mj-ea"/>
        <a:cs typeface="+mj-cs"/>
        <a:sym typeface="Calibri"/>
      </a:defRPr>
    </a:lvl8pPr>
    <a:lvl9pPr indent="1828800" defTabSz="846327" latinLnBrk="0">
      <a:defRPr sz="1100">
        <a:latin typeface="+mj-lt"/>
        <a:ea typeface="+mj-ea"/>
        <a:cs typeface="+mj-cs"/>
        <a:sym typeface="Calibri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>
          <a:xfrm>
            <a:off x="1231900" y="1100138"/>
            <a:ext cx="7770813" cy="5497512"/>
          </a:xfrm>
        </p:spPr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0846618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>
          <a:xfrm>
            <a:off x="1231900" y="1100138"/>
            <a:ext cx="7770813" cy="5497512"/>
          </a:xfrm>
        </p:spPr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2261472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>
          <a:xfrm>
            <a:off x="1231900" y="1100138"/>
            <a:ext cx="7770813" cy="5497512"/>
          </a:xfrm>
        </p:spPr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5056643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>
          <a:xfrm>
            <a:off x="1231900" y="1100138"/>
            <a:ext cx="7770813" cy="5497512"/>
          </a:xfrm>
        </p:spPr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0505710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>
          <a:xfrm>
            <a:off x="1231900" y="1100138"/>
            <a:ext cx="7770813" cy="5497512"/>
          </a:xfrm>
        </p:spPr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091682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Başlık Metni"/>
          <p:cNvSpPr txBox="1">
            <a:spLocks noGrp="1"/>
          </p:cNvSpPr>
          <p:nvPr>
            <p:ph type="title"/>
          </p:nvPr>
        </p:nvSpPr>
        <p:spPr>
          <a:xfrm>
            <a:off x="1767754" y="1657751"/>
            <a:ext cx="7145192" cy="2194929"/>
          </a:xfrm>
          <a:prstGeom prst="rect">
            <a:avLst/>
          </a:prstGeom>
        </p:spPr>
        <p:txBody>
          <a:bodyPr anchor="b"/>
          <a:lstStyle>
            <a:lvl1pPr algn="ctr">
              <a:defRPr sz="6600"/>
            </a:lvl1pPr>
          </a:lstStyle>
          <a:p>
            <a:r>
              <a:t>Başlık Metni</a:t>
            </a:r>
          </a:p>
        </p:txBody>
      </p:sp>
      <p:sp>
        <p:nvSpPr>
          <p:cNvPr id="13" name="Gövde Düzeyi Bir…"/>
          <p:cNvSpPr txBox="1">
            <a:spLocks noGrp="1"/>
          </p:cNvSpPr>
          <p:nvPr>
            <p:ph type="body" sz="quarter" idx="1"/>
          </p:nvPr>
        </p:nvSpPr>
        <p:spPr>
          <a:xfrm>
            <a:off x="2188060" y="3937324"/>
            <a:ext cx="6304580" cy="1522148"/>
          </a:xfrm>
          <a:prstGeom prst="rect">
            <a:avLst/>
          </a:prstGeom>
        </p:spPr>
        <p:txBody>
          <a:bodyPr/>
          <a:lstStyle>
            <a:lvl1pPr marL="0" indent="0" algn="ctr">
              <a:buSzTx/>
              <a:buFontTx/>
              <a:buNone/>
              <a:defRPr sz="2400"/>
            </a:lvl1pPr>
            <a:lvl2pPr marL="0" indent="640080" algn="ctr">
              <a:buSzTx/>
              <a:buFontTx/>
              <a:buNone/>
              <a:defRPr sz="2400"/>
            </a:lvl2pPr>
            <a:lvl3pPr marL="0" indent="1280160" algn="ctr">
              <a:buSzTx/>
              <a:buFontTx/>
              <a:buNone/>
              <a:defRPr sz="2400"/>
            </a:lvl3pPr>
            <a:lvl4pPr marL="0" indent="1920239" algn="ctr">
              <a:buSzTx/>
              <a:buFontTx/>
              <a:buNone/>
              <a:defRPr sz="2400"/>
            </a:lvl4pPr>
            <a:lvl5pPr marL="0" indent="2560320" algn="ctr">
              <a:buSzTx/>
              <a:buFontTx/>
              <a:buNone/>
              <a:defRPr sz="2400"/>
            </a:lvl5pPr>
          </a:lstStyle>
          <a:p>
            <a:r>
              <a:t>Gövde Düzeyi Bir</a:t>
            </a:r>
          </a:p>
          <a:p>
            <a:pPr lvl="1"/>
            <a:r>
              <a:t>Gövde Düzeyi İki</a:t>
            </a:r>
          </a:p>
          <a:p>
            <a:pPr lvl="2"/>
            <a:r>
              <a:t>Gövde Düzeyi Üç</a:t>
            </a:r>
          </a:p>
          <a:p>
            <a:pPr lvl="3"/>
            <a:r>
              <a:t>Gövde Düzeyi Dört</a:t>
            </a:r>
          </a:p>
          <a:p>
            <a:pPr lvl="4"/>
            <a:r>
              <a:t>Gövde Düzeyi Beş</a:t>
            </a:r>
          </a:p>
        </p:txBody>
      </p:sp>
      <p:sp>
        <p:nvSpPr>
          <p:cNvPr id="14" name="Slayt Numarası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Başlık Metni"/>
          <p:cNvSpPr txBox="1">
            <a:spLocks noGrp="1"/>
          </p:cNvSpPr>
          <p:nvPr>
            <p:ph type="title"/>
          </p:nvPr>
        </p:nvSpPr>
        <p:spPr>
          <a:xfrm>
            <a:off x="1716311" y="961622"/>
            <a:ext cx="7250268" cy="1218594"/>
          </a:xfrm>
          <a:prstGeom prst="rect">
            <a:avLst/>
          </a:prstGeom>
        </p:spPr>
        <p:txBody>
          <a:bodyPr/>
          <a:lstStyle/>
          <a:p>
            <a:r>
              <a:t>Başlık Metni</a:t>
            </a:r>
          </a:p>
        </p:txBody>
      </p:sp>
      <p:sp>
        <p:nvSpPr>
          <p:cNvPr id="49" name="Gövde Düzeyi Bir…"/>
          <p:cNvSpPr txBox="1">
            <a:spLocks noGrp="1"/>
          </p:cNvSpPr>
          <p:nvPr>
            <p:ph type="body" sz="quarter" idx="1"/>
          </p:nvPr>
        </p:nvSpPr>
        <p:spPr>
          <a:xfrm>
            <a:off x="1716312" y="2171458"/>
            <a:ext cx="3556178" cy="757425"/>
          </a:xfrm>
          <a:prstGeom prst="rect">
            <a:avLst/>
          </a:prstGeom>
        </p:spPr>
        <p:txBody>
          <a:bodyPr anchor="b"/>
          <a:lstStyle>
            <a:lvl1pPr marL="0" indent="0">
              <a:buSzTx/>
              <a:buFontTx/>
              <a:buNone/>
              <a:defRPr sz="2400" b="1"/>
            </a:lvl1pPr>
            <a:lvl2pPr marL="0" indent="640080">
              <a:buSzTx/>
              <a:buFontTx/>
              <a:buNone/>
              <a:defRPr sz="2400" b="1"/>
            </a:lvl2pPr>
            <a:lvl3pPr marL="0" indent="1280160">
              <a:buSzTx/>
              <a:buFontTx/>
              <a:buNone/>
              <a:defRPr sz="2400" b="1"/>
            </a:lvl3pPr>
            <a:lvl4pPr marL="0" indent="1920239">
              <a:buSzTx/>
              <a:buFontTx/>
              <a:buNone/>
              <a:defRPr sz="2400" b="1"/>
            </a:lvl4pPr>
            <a:lvl5pPr marL="0" indent="2560320">
              <a:buSzTx/>
              <a:buFontTx/>
              <a:buNone/>
              <a:defRPr sz="2400" b="1"/>
            </a:lvl5pPr>
          </a:lstStyle>
          <a:p>
            <a:r>
              <a:t>Gövde Düzeyi Bir</a:t>
            </a:r>
          </a:p>
          <a:p>
            <a:pPr lvl="1"/>
            <a:r>
              <a:t>Gövde Düzeyi İki</a:t>
            </a:r>
          </a:p>
          <a:p>
            <a:pPr lvl="2"/>
            <a:r>
              <a:t>Gövde Düzeyi Üç</a:t>
            </a:r>
          </a:p>
          <a:p>
            <a:pPr lvl="3"/>
            <a:r>
              <a:t>Gövde Düzeyi Dört</a:t>
            </a:r>
          </a:p>
          <a:p>
            <a:pPr lvl="4"/>
            <a:r>
              <a:t>Gövde Düzeyi Beş</a:t>
            </a:r>
          </a:p>
        </p:txBody>
      </p:sp>
      <p:sp>
        <p:nvSpPr>
          <p:cNvPr id="50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392888" y="2171458"/>
            <a:ext cx="3573691" cy="757425"/>
          </a:xfrm>
          <a:prstGeom prst="rect">
            <a:avLst/>
          </a:prstGeom>
          <a:ln w="12700"/>
        </p:spPr>
        <p:txBody>
          <a:bodyPr anchor="b"/>
          <a:lstStyle/>
          <a:p>
            <a:pPr marL="0" indent="0">
              <a:buSzTx/>
              <a:buFontTx/>
              <a:buNone/>
              <a:defRPr sz="2400" b="1"/>
            </a:pPr>
            <a:endParaRPr/>
          </a:p>
        </p:txBody>
      </p:sp>
      <p:sp>
        <p:nvSpPr>
          <p:cNvPr id="51" name="Slayt Numarası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Başlık Metni"/>
          <p:cNvSpPr txBox="1">
            <a:spLocks noGrp="1"/>
          </p:cNvSpPr>
          <p:nvPr>
            <p:ph type="title"/>
          </p:nvPr>
        </p:nvSpPr>
        <p:spPr>
          <a:xfrm>
            <a:off x="1715216" y="961622"/>
            <a:ext cx="7250268" cy="1218594"/>
          </a:xfrm>
          <a:prstGeom prst="rect">
            <a:avLst/>
          </a:prstGeom>
        </p:spPr>
        <p:txBody>
          <a:bodyPr/>
          <a:lstStyle/>
          <a:p>
            <a:r>
              <a:t>Başlık Metni</a:t>
            </a:r>
          </a:p>
        </p:txBody>
      </p:sp>
      <p:sp>
        <p:nvSpPr>
          <p:cNvPr id="59" name="Slayt Numarası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Slayt Numarası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Başlık Metni"/>
          <p:cNvSpPr txBox="1">
            <a:spLocks noGrp="1"/>
          </p:cNvSpPr>
          <p:nvPr>
            <p:ph type="title"/>
          </p:nvPr>
        </p:nvSpPr>
        <p:spPr>
          <a:xfrm>
            <a:off x="1716312" y="1046265"/>
            <a:ext cx="2711189" cy="1471070"/>
          </a:xfrm>
          <a:prstGeom prst="rect">
            <a:avLst/>
          </a:prstGeom>
        </p:spPr>
        <p:txBody>
          <a:bodyPr anchor="b"/>
          <a:lstStyle>
            <a:lvl1pPr>
              <a:defRPr sz="3400"/>
            </a:lvl1pPr>
          </a:lstStyle>
          <a:p>
            <a:r>
              <a:t>Başlık Metni</a:t>
            </a:r>
          </a:p>
        </p:txBody>
      </p:sp>
      <p:sp>
        <p:nvSpPr>
          <p:cNvPr id="74" name="Gövde Düzeyi Bir…"/>
          <p:cNvSpPr txBox="1">
            <a:spLocks noGrp="1"/>
          </p:cNvSpPr>
          <p:nvPr>
            <p:ph type="body" sz="half" idx="1"/>
          </p:nvPr>
        </p:nvSpPr>
        <p:spPr>
          <a:xfrm>
            <a:off x="4710986" y="1533704"/>
            <a:ext cx="4255592" cy="4480339"/>
          </a:xfrm>
          <a:prstGeom prst="rect">
            <a:avLst/>
          </a:prstGeom>
        </p:spPr>
        <p:txBody>
          <a:bodyPr/>
          <a:lstStyle>
            <a:lvl1pPr marL="247303" indent="-247303">
              <a:defRPr sz="3400"/>
            </a:lvl1pPr>
            <a:lvl2pPr marL="919089" indent="-279009">
              <a:defRPr sz="3400"/>
            </a:lvl2pPr>
            <a:lvl3pPr marL="1609898" indent="-329738">
              <a:defRPr sz="3400"/>
            </a:lvl3pPr>
            <a:lvl4pPr marL="2308859" indent="-388619">
              <a:defRPr sz="3400"/>
            </a:lvl4pPr>
            <a:lvl5pPr marL="2948939" indent="-388619">
              <a:defRPr sz="3400"/>
            </a:lvl5pPr>
          </a:lstStyle>
          <a:p>
            <a:r>
              <a:t>Gövde Düzeyi Bir</a:t>
            </a:r>
          </a:p>
          <a:p>
            <a:pPr lvl="1"/>
            <a:r>
              <a:t>Gövde Düzeyi İki</a:t>
            </a:r>
          </a:p>
          <a:p>
            <a:pPr lvl="2"/>
            <a:r>
              <a:t>Gövde Düzeyi Üç</a:t>
            </a:r>
          </a:p>
          <a:p>
            <a:pPr lvl="3"/>
            <a:r>
              <a:t>Gövde Düzeyi Dört</a:t>
            </a:r>
          </a:p>
          <a:p>
            <a:pPr lvl="4"/>
            <a:r>
              <a:t>Gövde Düzeyi Beş</a:t>
            </a:r>
          </a:p>
        </p:txBody>
      </p:sp>
      <p:sp>
        <p:nvSpPr>
          <p:cNvPr id="75" name="Text Placeholder 3"/>
          <p:cNvSpPr>
            <a:spLocks noGrp="1"/>
          </p:cNvSpPr>
          <p:nvPr>
            <p:ph type="body" sz="quarter" idx="13"/>
          </p:nvPr>
        </p:nvSpPr>
        <p:spPr>
          <a:xfrm>
            <a:off x="1716311" y="2517334"/>
            <a:ext cx="2711189" cy="3504005"/>
          </a:xfrm>
          <a:prstGeom prst="rect">
            <a:avLst/>
          </a:prstGeom>
          <a:ln w="12700"/>
        </p:spPr>
        <p:txBody>
          <a:bodyPr/>
          <a:lstStyle/>
          <a:p>
            <a:pPr marL="0" indent="0">
              <a:buSzTx/>
              <a:buFontTx/>
              <a:buNone/>
              <a:defRPr sz="1600"/>
            </a:pPr>
            <a:endParaRPr/>
          </a:p>
        </p:txBody>
      </p:sp>
      <p:sp>
        <p:nvSpPr>
          <p:cNvPr id="76" name="Slayt Numarası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Başlık Metni"/>
          <p:cNvSpPr txBox="1">
            <a:spLocks noGrp="1"/>
          </p:cNvSpPr>
          <p:nvPr>
            <p:ph type="title"/>
          </p:nvPr>
        </p:nvSpPr>
        <p:spPr>
          <a:xfrm>
            <a:off x="1716312" y="1046265"/>
            <a:ext cx="2711189" cy="1471070"/>
          </a:xfrm>
          <a:prstGeom prst="rect">
            <a:avLst/>
          </a:prstGeom>
        </p:spPr>
        <p:txBody>
          <a:bodyPr anchor="b"/>
          <a:lstStyle>
            <a:lvl1pPr>
              <a:defRPr sz="3400"/>
            </a:lvl1pPr>
          </a:lstStyle>
          <a:p>
            <a:r>
              <a:t>Başlık Metni</a:t>
            </a:r>
          </a:p>
        </p:txBody>
      </p:sp>
      <p:sp>
        <p:nvSpPr>
          <p:cNvPr id="84" name="Picture Placeholder 2"/>
          <p:cNvSpPr>
            <a:spLocks noGrp="1"/>
          </p:cNvSpPr>
          <p:nvPr>
            <p:ph type="pic" sz="half" idx="13"/>
          </p:nvPr>
        </p:nvSpPr>
        <p:spPr>
          <a:xfrm>
            <a:off x="4710986" y="1533704"/>
            <a:ext cx="4255592" cy="4480339"/>
          </a:xfrm>
          <a:prstGeom prst="rect">
            <a:avLst/>
          </a:prstGeom>
          <a:ln w="12700"/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85" name="Gövde Düzeyi Bir…"/>
          <p:cNvSpPr txBox="1">
            <a:spLocks noGrp="1"/>
          </p:cNvSpPr>
          <p:nvPr>
            <p:ph type="body" sz="quarter" idx="1"/>
          </p:nvPr>
        </p:nvSpPr>
        <p:spPr>
          <a:xfrm>
            <a:off x="1716312" y="2517334"/>
            <a:ext cx="2711189" cy="3504005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  <a:defRPr sz="1600"/>
            </a:lvl1pPr>
            <a:lvl2pPr marL="0" indent="640080">
              <a:buSzTx/>
              <a:buFontTx/>
              <a:buNone/>
              <a:defRPr sz="1600"/>
            </a:lvl2pPr>
            <a:lvl3pPr marL="0" indent="1280160">
              <a:buSzTx/>
              <a:buFontTx/>
              <a:buNone/>
              <a:defRPr sz="1600"/>
            </a:lvl3pPr>
            <a:lvl4pPr marL="0" indent="1920239">
              <a:buSzTx/>
              <a:buFontTx/>
              <a:buNone/>
              <a:defRPr sz="1600"/>
            </a:lvl4pPr>
            <a:lvl5pPr marL="0" indent="2560320">
              <a:buSzTx/>
              <a:buFontTx/>
              <a:buNone/>
              <a:defRPr sz="1600"/>
            </a:lvl5pPr>
          </a:lstStyle>
          <a:p>
            <a:r>
              <a:t>Gövde Düzeyi Bir</a:t>
            </a:r>
          </a:p>
          <a:p>
            <a:pPr lvl="1"/>
            <a:r>
              <a:t>Gövde Düzeyi İki</a:t>
            </a:r>
          </a:p>
          <a:p>
            <a:pPr lvl="2"/>
            <a:r>
              <a:t>Gövde Düzeyi Üç</a:t>
            </a:r>
          </a:p>
          <a:p>
            <a:pPr lvl="3"/>
            <a:r>
              <a:t>Gövde Düzeyi Dört</a:t>
            </a:r>
          </a:p>
          <a:p>
            <a:pPr lvl="4"/>
            <a:r>
              <a:t>Gövde Düzeyi Beş</a:t>
            </a:r>
          </a:p>
        </p:txBody>
      </p:sp>
      <p:sp>
        <p:nvSpPr>
          <p:cNvPr id="86" name="Slayt Numarası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Başlık Metni"/>
          <p:cNvSpPr txBox="1">
            <a:spLocks noGrp="1"/>
          </p:cNvSpPr>
          <p:nvPr>
            <p:ph type="title"/>
          </p:nvPr>
        </p:nvSpPr>
        <p:spPr>
          <a:xfrm>
            <a:off x="1715216" y="961622"/>
            <a:ext cx="7250268" cy="1218594"/>
          </a:xfrm>
          <a:prstGeom prst="rect">
            <a:avLst/>
          </a:prstGeom>
        </p:spPr>
        <p:txBody>
          <a:bodyPr/>
          <a:lstStyle/>
          <a:p>
            <a:r>
              <a:t>Başlık Metni</a:t>
            </a:r>
          </a:p>
        </p:txBody>
      </p:sp>
      <p:sp>
        <p:nvSpPr>
          <p:cNvPr id="94" name="Gövde Düzeyi Bir…"/>
          <p:cNvSpPr txBox="1">
            <a:spLocks noGrp="1"/>
          </p:cNvSpPr>
          <p:nvPr>
            <p:ph type="body" sz="half" idx="1"/>
          </p:nvPr>
        </p:nvSpPr>
        <p:spPr>
          <a:xfrm>
            <a:off x="1715216" y="2304262"/>
            <a:ext cx="7250268" cy="4000199"/>
          </a:xfrm>
          <a:prstGeom prst="rect">
            <a:avLst/>
          </a:prstGeom>
        </p:spPr>
        <p:txBody>
          <a:bodyPr/>
          <a:lstStyle/>
          <a:p>
            <a:r>
              <a:t>Gövde Düzeyi Bir</a:t>
            </a:r>
          </a:p>
          <a:p>
            <a:pPr lvl="1"/>
            <a:r>
              <a:t>Gövde Düzeyi İki</a:t>
            </a:r>
          </a:p>
          <a:p>
            <a:pPr lvl="2"/>
            <a:r>
              <a:t>Gövde Düzeyi Üç</a:t>
            </a:r>
          </a:p>
          <a:p>
            <a:pPr lvl="3"/>
            <a:r>
              <a:t>Gövde Düzeyi Dört</a:t>
            </a:r>
          </a:p>
          <a:p>
            <a:pPr lvl="4"/>
            <a:r>
              <a:t>Gövde Düzeyi Beş</a:t>
            </a:r>
          </a:p>
        </p:txBody>
      </p:sp>
      <p:sp>
        <p:nvSpPr>
          <p:cNvPr id="95" name="Slayt Numarası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Başlık Metni"/>
          <p:cNvSpPr txBox="1">
            <a:spLocks noGrp="1"/>
          </p:cNvSpPr>
          <p:nvPr>
            <p:ph type="title"/>
          </p:nvPr>
        </p:nvSpPr>
        <p:spPr>
          <a:xfrm>
            <a:off x="7152917" y="961620"/>
            <a:ext cx="1812568" cy="5342841"/>
          </a:xfrm>
          <a:prstGeom prst="rect">
            <a:avLst/>
          </a:prstGeom>
        </p:spPr>
        <p:txBody>
          <a:bodyPr/>
          <a:lstStyle/>
          <a:p>
            <a:r>
              <a:t>Başlık Metni</a:t>
            </a:r>
          </a:p>
        </p:txBody>
      </p:sp>
      <p:sp>
        <p:nvSpPr>
          <p:cNvPr id="103" name="Gövde Düzeyi Bir…"/>
          <p:cNvSpPr txBox="1">
            <a:spLocks noGrp="1"/>
          </p:cNvSpPr>
          <p:nvPr>
            <p:ph type="body" sz="half" idx="1"/>
          </p:nvPr>
        </p:nvSpPr>
        <p:spPr>
          <a:xfrm>
            <a:off x="1715217" y="961620"/>
            <a:ext cx="5332625" cy="5342841"/>
          </a:xfrm>
          <a:prstGeom prst="rect">
            <a:avLst/>
          </a:prstGeom>
        </p:spPr>
        <p:txBody>
          <a:bodyPr/>
          <a:lstStyle/>
          <a:p>
            <a:r>
              <a:t>Gövde Düzeyi Bir</a:t>
            </a:r>
          </a:p>
          <a:p>
            <a:pPr lvl="1"/>
            <a:r>
              <a:t>Gövde Düzeyi İki</a:t>
            </a:r>
          </a:p>
          <a:p>
            <a:pPr lvl="2"/>
            <a:r>
              <a:t>Gövde Düzeyi Üç</a:t>
            </a:r>
          </a:p>
          <a:p>
            <a:pPr lvl="3"/>
            <a:r>
              <a:t>Gövde Düzeyi Dört</a:t>
            </a:r>
          </a:p>
          <a:p>
            <a:pPr lvl="4"/>
            <a:r>
              <a:t>Gövde Düzeyi Beş</a:t>
            </a:r>
          </a:p>
        </p:txBody>
      </p:sp>
      <p:sp>
        <p:nvSpPr>
          <p:cNvPr id="104" name="Slayt Numarası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aşlık Metni"/>
          <p:cNvSpPr txBox="1">
            <a:spLocks noGrp="1"/>
          </p:cNvSpPr>
          <p:nvPr>
            <p:ph type="title"/>
          </p:nvPr>
        </p:nvSpPr>
        <p:spPr>
          <a:xfrm>
            <a:off x="1557602" y="710605"/>
            <a:ext cx="7565496" cy="1386424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30021" tIns="30021" rIns="30021" bIns="30021" anchor="ctr">
            <a:normAutofit/>
          </a:bodyPr>
          <a:lstStyle/>
          <a:p>
            <a:r>
              <a:t>Başlık Metni</a:t>
            </a:r>
          </a:p>
        </p:txBody>
      </p:sp>
      <p:sp>
        <p:nvSpPr>
          <p:cNvPr id="4" name="Gövde Düzeyi Bir…"/>
          <p:cNvSpPr txBox="1">
            <a:spLocks noGrp="1"/>
          </p:cNvSpPr>
          <p:nvPr>
            <p:ph type="body" idx="1"/>
          </p:nvPr>
        </p:nvSpPr>
        <p:spPr>
          <a:xfrm>
            <a:off x="1557602" y="2097028"/>
            <a:ext cx="7565496" cy="4833512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30021" tIns="30021" rIns="30021" bIns="30021">
            <a:normAutofit/>
          </a:bodyPr>
          <a:lstStyle/>
          <a:p>
            <a:r>
              <a:t>Gövde Düzeyi Bir</a:t>
            </a:r>
          </a:p>
          <a:p>
            <a:pPr lvl="1"/>
            <a:r>
              <a:t>Gövde Düzeyi İki</a:t>
            </a:r>
          </a:p>
          <a:p>
            <a:pPr lvl="2"/>
            <a:r>
              <a:t>Gövde Düzeyi Üç</a:t>
            </a:r>
          </a:p>
          <a:p>
            <a:pPr lvl="3"/>
            <a:r>
              <a:t>Gövde Düzeyi Dört</a:t>
            </a:r>
          </a:p>
          <a:p>
            <a:pPr lvl="4"/>
            <a:r>
              <a:t>Gövde Düzeyi Beş</a:t>
            </a:r>
          </a:p>
        </p:txBody>
      </p:sp>
      <p:sp>
        <p:nvSpPr>
          <p:cNvPr id="5" name="Slayt Numarası"/>
          <p:cNvSpPr txBox="1">
            <a:spLocks noGrp="1"/>
          </p:cNvSpPr>
          <p:nvPr>
            <p:ph type="sldNum" sz="quarter" idx="2"/>
          </p:nvPr>
        </p:nvSpPr>
        <p:spPr>
          <a:xfrm>
            <a:off x="8738256" y="6528748"/>
            <a:ext cx="227228" cy="216909"/>
          </a:xfrm>
          <a:prstGeom prst="rect">
            <a:avLst/>
          </a:prstGeom>
          <a:ln w="3175">
            <a:miter lim="400000"/>
          </a:ln>
        </p:spPr>
        <p:txBody>
          <a:bodyPr wrap="none" lIns="30021" tIns="30021" rIns="30021" bIns="30021" anchor="ctr">
            <a:spAutoFit/>
          </a:bodyPr>
          <a:lstStyle>
            <a:lvl1pPr algn="r">
              <a:defRPr sz="1200">
                <a:solidFill>
                  <a:srgbClr val="888888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2" name="fr" descr="Genele Açık"/>
          <p:cNvSpPr txBox="1"/>
          <p:nvPr/>
        </p:nvSpPr>
        <p:spPr>
          <a:xfrm>
            <a:off x="0" y="7236460"/>
            <a:ext cx="10680700" cy="191433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30021" tIns="30021" rIns="30021" bIns="30021">
            <a:spAutoFit/>
          </a:bodyPr>
          <a:lstStyle>
            <a:lvl1pPr algn="r">
              <a:defRPr sz="600">
                <a:latin typeface="Verdana"/>
                <a:ea typeface="Verdana"/>
                <a:cs typeface="Verdana"/>
                <a:sym typeface="Verdana"/>
              </a:defRPr>
            </a:lvl1pPr>
          </a:lstStyle>
          <a:p>
            <a:pPr algn="r"/>
            <a:r>
              <a:rPr lang="tr-TR" sz="850" b="0" i="0" u="none" baseline="0" smtClean="0">
                <a:solidFill>
                  <a:srgbClr val="000000"/>
                </a:solidFill>
                <a:latin typeface="verdana" panose="020B0604030504040204" pitchFamily="34" charset="0"/>
              </a:rPr>
              <a:t>Genele Açık</a:t>
            </a:r>
            <a:endParaRPr sz="850" b="0" i="0" u="none" baseline="0">
              <a:solidFill>
                <a:srgbClr val="000000"/>
              </a:solidFill>
              <a:latin typeface="verdana" panose="020B060403050404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3" r:id="rId2"/>
    <p:sldLayoutId id="2147483654" r:id="rId3"/>
    <p:sldLayoutId id="2147483655" r:id="rId4"/>
    <p:sldLayoutId id="2147483656" r:id="rId5"/>
    <p:sldLayoutId id="2147483657" r:id="rId6"/>
    <p:sldLayoutId id="2147483658" r:id="rId7"/>
    <p:sldLayoutId id="2147483659" r:id="rId8"/>
  </p:sldLayoutIdLst>
  <p:transition spd="med"/>
  <p:txStyles>
    <p:titleStyle>
      <a:lvl1pPr marL="0" marR="0" indent="0" algn="l" defTabSz="1007533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6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1pPr>
      <a:lvl2pPr marL="0" marR="0" indent="0" algn="l" defTabSz="1007533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6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2pPr>
      <a:lvl3pPr marL="0" marR="0" indent="0" algn="l" defTabSz="1007533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6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3pPr>
      <a:lvl4pPr marL="0" marR="0" indent="0" algn="l" defTabSz="1007533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6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4pPr>
      <a:lvl5pPr marL="0" marR="0" indent="0" algn="l" defTabSz="1007533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6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5pPr>
      <a:lvl6pPr marL="0" marR="0" indent="0" algn="l" defTabSz="1007533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6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6pPr>
      <a:lvl7pPr marL="0" marR="0" indent="0" algn="l" defTabSz="1007533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6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7pPr>
      <a:lvl8pPr marL="0" marR="0" indent="0" algn="l" defTabSz="1007533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6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8pPr>
      <a:lvl9pPr marL="0" marR="0" indent="0" algn="l" defTabSz="1007533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6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9pPr>
    </p:titleStyle>
    <p:bodyStyle>
      <a:lvl1pPr marL="229772" marR="0" indent="-229772" algn="l" defTabSz="1007533" rtl="0" latinLnBrk="0">
        <a:lnSpc>
          <a:spcPct val="90000"/>
        </a:lnSpc>
        <a:spcBef>
          <a:spcPts val="11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1pPr>
      <a:lvl2pPr marL="911629" marR="0" indent="-271549" algn="l" defTabSz="1007533" rtl="0" latinLnBrk="0">
        <a:lnSpc>
          <a:spcPct val="90000"/>
        </a:lnSpc>
        <a:spcBef>
          <a:spcPts val="11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2pPr>
      <a:lvl3pPr marL="1600200" marR="0" indent="-320039" algn="l" defTabSz="1007533" rtl="0" latinLnBrk="0">
        <a:lnSpc>
          <a:spcPct val="90000"/>
        </a:lnSpc>
        <a:spcBef>
          <a:spcPts val="11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3pPr>
      <a:lvl4pPr marL="2278684" marR="0" indent="-358444" algn="l" defTabSz="1007533" rtl="0" latinLnBrk="0">
        <a:lnSpc>
          <a:spcPct val="90000"/>
        </a:lnSpc>
        <a:spcBef>
          <a:spcPts val="11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4pPr>
      <a:lvl5pPr marL="2918764" marR="0" indent="-358444" algn="l" defTabSz="1007533" rtl="0" latinLnBrk="0">
        <a:lnSpc>
          <a:spcPct val="90000"/>
        </a:lnSpc>
        <a:spcBef>
          <a:spcPts val="11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5pPr>
      <a:lvl6pPr marL="3558844" marR="0" indent="-358444" algn="l" defTabSz="1007533" rtl="0" latinLnBrk="0">
        <a:lnSpc>
          <a:spcPct val="90000"/>
        </a:lnSpc>
        <a:spcBef>
          <a:spcPts val="11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6pPr>
      <a:lvl7pPr marL="4198925" marR="0" indent="-358445" algn="l" defTabSz="1007533" rtl="0" latinLnBrk="0">
        <a:lnSpc>
          <a:spcPct val="90000"/>
        </a:lnSpc>
        <a:spcBef>
          <a:spcPts val="11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7pPr>
      <a:lvl8pPr marL="4839004" marR="0" indent="-358444" algn="l" defTabSz="1007533" rtl="0" latinLnBrk="0">
        <a:lnSpc>
          <a:spcPct val="90000"/>
        </a:lnSpc>
        <a:spcBef>
          <a:spcPts val="11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8pPr>
      <a:lvl9pPr marL="5479084" marR="0" indent="-358445" algn="l" defTabSz="1007533" rtl="0" latinLnBrk="0">
        <a:lnSpc>
          <a:spcPct val="90000"/>
        </a:lnSpc>
        <a:spcBef>
          <a:spcPts val="11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9pPr>
    </p:bodyStyle>
    <p:otherStyle>
      <a:lvl1pPr marL="0" marR="0" indent="0" algn="r" defTabSz="35983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457200" algn="r" defTabSz="35983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914400" algn="r" defTabSz="35983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1371600" algn="r" defTabSz="35983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1828800" algn="r" defTabSz="35983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2286000" algn="r" defTabSz="35983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2743200" algn="r" defTabSz="35983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3200400" algn="r" defTabSz="35983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3657600" algn="r" defTabSz="35983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JP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JP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3" name="background-01-01.jpg" descr="background-01-01.jp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-1" y="0"/>
            <a:ext cx="10680701" cy="7550781"/>
          </a:xfrm>
          <a:prstGeom prst="rect">
            <a:avLst/>
          </a:prstGeom>
          <a:ln w="12700">
            <a:miter lim="400000"/>
          </a:ln>
        </p:spPr>
      </p:pic>
      <p:pic>
        <p:nvPicPr>
          <p:cNvPr id="114" name="Görüntü" descr="Görüntü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210662" y="1565190"/>
            <a:ext cx="8898984" cy="3558052"/>
          </a:xfrm>
          <a:prstGeom prst="rect">
            <a:avLst/>
          </a:prstGeom>
          <a:ln w="12700">
            <a:miter lim="400000"/>
          </a:ln>
        </p:spPr>
      </p:pic>
      <p:pic>
        <p:nvPicPr>
          <p:cNvPr id="115" name="Görüntü" descr="Görüntü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4869668" y="4984624"/>
            <a:ext cx="5879311" cy="2589023"/>
          </a:xfrm>
          <a:prstGeom prst="rect">
            <a:avLst/>
          </a:prstGeom>
          <a:ln w="12700">
            <a:miter lim="400000"/>
          </a:ln>
        </p:spPr>
      </p:pic>
      <p:sp>
        <p:nvSpPr>
          <p:cNvPr id="116" name="Metin kutusu 5"/>
          <p:cNvSpPr txBox="1"/>
          <p:nvPr/>
        </p:nvSpPr>
        <p:spPr>
          <a:xfrm>
            <a:off x="415192" y="112553"/>
            <a:ext cx="9900428" cy="1429076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30021" tIns="30021" rIns="30021" bIns="30021"/>
          <a:lstStyle/>
          <a:p>
            <a:pPr algn="ctr" defTabSz="1045633">
              <a:defRPr sz="2800" b="1" u="sng">
                <a:solidFill>
                  <a:srgbClr val="00888A"/>
                </a:solidFill>
              </a:defRPr>
            </a:pPr>
            <a:r>
              <a:rPr lang="tr-TR" sz="2800" b="1" u="sng" dirty="0"/>
              <a:t>KAMULAŞTIRMA DUYURUSU</a:t>
            </a:r>
          </a:p>
          <a:p>
            <a:pPr algn="ctr" defTabSz="1045633">
              <a:defRPr sz="2800" b="1" u="sng">
                <a:solidFill>
                  <a:srgbClr val="00888A"/>
                </a:solidFill>
              </a:defRPr>
            </a:pPr>
            <a:endParaRPr dirty="0"/>
          </a:p>
        </p:txBody>
      </p:sp>
      <p:sp>
        <p:nvSpPr>
          <p:cNvPr id="7" name="Dikdörtgen 6"/>
          <p:cNvSpPr/>
          <p:nvPr/>
        </p:nvSpPr>
        <p:spPr>
          <a:xfrm>
            <a:off x="865239" y="511277"/>
            <a:ext cx="9320981" cy="9694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2500" b="1" dirty="0" err="1" smtClean="0"/>
              <a:t>Aşağımülk</a:t>
            </a:r>
            <a:r>
              <a:rPr lang="tr-TR" sz="2500" b="1" dirty="0" smtClean="0"/>
              <a:t> </a:t>
            </a:r>
            <a:r>
              <a:rPr lang="tr-TR" sz="2500" b="1" dirty="0"/>
              <a:t>Mahallesi</a:t>
            </a:r>
            <a:endParaRPr lang="tr-TR" sz="2500" dirty="0"/>
          </a:p>
          <a:p>
            <a:pPr algn="ctr"/>
            <a:r>
              <a:rPr lang="tr-TR" sz="1600" dirty="0"/>
              <a:t>Tesisi planlanan ve aşağıda detayları yer alan Enerji Nakil Hattı İçin </a:t>
            </a:r>
            <a:r>
              <a:rPr lang="tr-TR" sz="1600" b="1" dirty="0"/>
              <a:t>Acele Kamulaştırma Kararı </a:t>
            </a:r>
            <a:r>
              <a:rPr lang="tr-TR" sz="1600" dirty="0"/>
              <a:t>verilmiş olup,</a:t>
            </a:r>
            <a:br>
              <a:rPr lang="tr-TR" sz="1600" dirty="0"/>
            </a:br>
            <a:r>
              <a:rPr lang="tr-TR" sz="1600" dirty="0"/>
              <a:t>P</a:t>
            </a:r>
            <a:r>
              <a:rPr lang="tr-TR" sz="1600" dirty="0" smtClean="0"/>
              <a:t>azarcık 1. ve 2. Asliye </a:t>
            </a:r>
            <a:r>
              <a:rPr lang="tr-TR" sz="1600" dirty="0"/>
              <a:t>Hukuk </a:t>
            </a:r>
            <a:r>
              <a:rPr lang="tr-TR" sz="1600" dirty="0" smtClean="0"/>
              <a:t>Mahkemelerince </a:t>
            </a:r>
            <a:r>
              <a:rPr lang="tr-TR" sz="1600" dirty="0"/>
              <a:t>belirlenen bedeller </a:t>
            </a:r>
            <a:r>
              <a:rPr lang="tr-TR" sz="1600" b="1" dirty="0" smtClean="0"/>
              <a:t>Pazarcık Ziraat Şubesine </a:t>
            </a:r>
            <a:r>
              <a:rPr lang="tr-TR" sz="1600" dirty="0"/>
              <a:t>yatırılmıştır.</a:t>
            </a:r>
          </a:p>
        </p:txBody>
      </p:sp>
      <p:sp>
        <p:nvSpPr>
          <p:cNvPr id="8" name="Dikdörtgen 7"/>
          <p:cNvSpPr/>
          <p:nvPr/>
        </p:nvSpPr>
        <p:spPr>
          <a:xfrm>
            <a:off x="5567469" y="5146108"/>
            <a:ext cx="4938606" cy="1734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b="1" u="sng" dirty="0">
                <a:solidFill>
                  <a:srgbClr val="00888A"/>
                </a:solidFill>
              </a:rPr>
              <a:t>BEDELLERİN ALINABİLMESİ İÇİN;</a:t>
            </a:r>
          </a:p>
          <a:p>
            <a:endParaRPr lang="tr-TR" sz="1100" dirty="0"/>
          </a:p>
          <a:p>
            <a:pPr lvl="0"/>
            <a:r>
              <a:rPr lang="tr-TR" sz="1200" b="1" dirty="0">
                <a:solidFill>
                  <a:srgbClr val="00888A"/>
                </a:solidFill>
              </a:rPr>
              <a:t>1)</a:t>
            </a:r>
            <a:r>
              <a:rPr lang="tr-TR" sz="1200" dirty="0" smtClean="0"/>
              <a:t> Pazarcık 1., ve 2. Asliye </a:t>
            </a:r>
            <a:r>
              <a:rPr lang="tr-TR" sz="1200" dirty="0"/>
              <a:t>Hukuk Mahkeme Kaleminden Belge Alınması,</a:t>
            </a:r>
          </a:p>
          <a:p>
            <a:pPr lvl="0"/>
            <a:r>
              <a:rPr lang="tr-TR" sz="1200" b="1" dirty="0">
                <a:solidFill>
                  <a:srgbClr val="00888A"/>
                </a:solidFill>
              </a:rPr>
              <a:t>2)</a:t>
            </a:r>
            <a:r>
              <a:rPr lang="tr-TR" sz="1200" dirty="0" smtClean="0"/>
              <a:t> </a:t>
            </a:r>
            <a:r>
              <a:rPr lang="tr-TR" sz="1200" dirty="0" err="1" smtClean="0"/>
              <a:t>Takyidatlı</a:t>
            </a:r>
            <a:r>
              <a:rPr lang="tr-TR" sz="1200" dirty="0" smtClean="0"/>
              <a:t> </a:t>
            </a:r>
            <a:r>
              <a:rPr lang="tr-TR" sz="1200" dirty="0"/>
              <a:t>Tapu Kaydı,</a:t>
            </a:r>
          </a:p>
          <a:p>
            <a:pPr lvl="0"/>
            <a:r>
              <a:rPr lang="tr-TR" sz="1200" b="1" dirty="0">
                <a:solidFill>
                  <a:srgbClr val="00888A"/>
                </a:solidFill>
              </a:rPr>
              <a:t>3) </a:t>
            </a:r>
            <a:r>
              <a:rPr lang="tr-TR" sz="1200" dirty="0" smtClean="0"/>
              <a:t>Kimlik </a:t>
            </a:r>
            <a:r>
              <a:rPr lang="tr-TR" sz="1200" dirty="0"/>
              <a:t>Belgesi,</a:t>
            </a:r>
          </a:p>
          <a:p>
            <a:r>
              <a:rPr lang="tr-TR" sz="1300" dirty="0"/>
              <a:t> </a:t>
            </a:r>
            <a:r>
              <a:rPr lang="tr-TR" sz="1300" dirty="0" smtClean="0"/>
              <a:t>ile </a:t>
            </a:r>
            <a:r>
              <a:rPr lang="tr-TR" sz="1300" b="1" dirty="0" smtClean="0"/>
              <a:t>Pazarcık Ziraat Şubesine</a:t>
            </a:r>
            <a:r>
              <a:rPr lang="tr-TR" sz="1300" dirty="0" smtClean="0"/>
              <a:t> başvuru </a:t>
            </a:r>
            <a:r>
              <a:rPr lang="tr-TR" sz="1300" dirty="0"/>
              <a:t>yapılması gerekmektedir</a:t>
            </a:r>
            <a:r>
              <a:rPr lang="tr-TR" sz="1300" dirty="0" smtClean="0"/>
              <a:t>.</a:t>
            </a:r>
          </a:p>
          <a:p>
            <a:r>
              <a:rPr lang="tr-TR" sz="1200" dirty="0" smtClean="0"/>
              <a:t> </a:t>
            </a:r>
            <a:endParaRPr lang="tr-TR" sz="1200" dirty="0"/>
          </a:p>
          <a:p>
            <a:r>
              <a:rPr lang="tr-TR" sz="1000" b="1" dirty="0"/>
              <a:t>Not:</a:t>
            </a:r>
            <a:r>
              <a:rPr lang="tr-TR" sz="1000" dirty="0"/>
              <a:t> Yaşanabilecek olası aksaklıklarda iletişim için, </a:t>
            </a:r>
            <a:r>
              <a:rPr lang="tr-TR" sz="1000" b="1" dirty="0"/>
              <a:t>186 Çağrı Merkezi </a:t>
            </a:r>
            <a:r>
              <a:rPr lang="tr-TR" sz="1000" dirty="0"/>
              <a:t>ile iletişime geçilebilir.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tr-TR" sz="1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2" name="Tablo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72623922"/>
              </p:ext>
            </p:extLst>
          </p:nvPr>
        </p:nvGraphicFramePr>
        <p:xfrm>
          <a:off x="520920" y="5595457"/>
          <a:ext cx="4460154" cy="1263359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1144251">
                  <a:extLst>
                    <a:ext uri="{9D8B030D-6E8A-4147-A177-3AD203B41FA5}">
                      <a16:colId xmlns:a16="http://schemas.microsoft.com/office/drawing/2014/main" val="1343286331"/>
                    </a:ext>
                  </a:extLst>
                </a:gridCol>
                <a:gridCol w="587141">
                  <a:extLst>
                    <a:ext uri="{9D8B030D-6E8A-4147-A177-3AD203B41FA5}">
                      <a16:colId xmlns:a16="http://schemas.microsoft.com/office/drawing/2014/main" val="770277403"/>
                    </a:ext>
                  </a:extLst>
                </a:gridCol>
                <a:gridCol w="770021">
                  <a:extLst>
                    <a:ext uri="{9D8B030D-6E8A-4147-A177-3AD203B41FA5}">
                      <a16:colId xmlns:a16="http://schemas.microsoft.com/office/drawing/2014/main" val="2902267367"/>
                    </a:ext>
                  </a:extLst>
                </a:gridCol>
                <a:gridCol w="501973">
                  <a:extLst>
                    <a:ext uri="{9D8B030D-6E8A-4147-A177-3AD203B41FA5}">
                      <a16:colId xmlns:a16="http://schemas.microsoft.com/office/drawing/2014/main" val="3190562839"/>
                    </a:ext>
                  </a:extLst>
                </a:gridCol>
                <a:gridCol w="1456768">
                  <a:extLst>
                    <a:ext uri="{9D8B030D-6E8A-4147-A177-3AD203B41FA5}">
                      <a16:colId xmlns:a16="http://schemas.microsoft.com/office/drawing/2014/main" val="3247038956"/>
                    </a:ext>
                  </a:extLst>
                </a:gridCol>
              </a:tblGrid>
              <a:tr h="203551">
                <a:tc gridSpan="5"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 smtClean="0">
                          <a:effectLst/>
                          <a:latin typeface="+mj-lt"/>
                        </a:rPr>
                        <a:t>PS5 TM - YAVUZELİ DM ENERJİ </a:t>
                      </a:r>
                      <a:r>
                        <a:rPr lang="tr-TR" sz="1000" u="none" strike="noStrike" dirty="0">
                          <a:effectLst/>
                          <a:latin typeface="+mj-lt"/>
                        </a:rPr>
                        <a:t>NAKİL HATTI </a:t>
                      </a:r>
                      <a:r>
                        <a:rPr lang="tr-TR" sz="1000" u="none" strike="noStrike" dirty="0" smtClean="0">
                          <a:effectLst/>
                          <a:latin typeface="+mj-lt"/>
                        </a:rPr>
                        <a:t>TESİSİ</a:t>
                      </a:r>
                      <a:endParaRPr lang="tr-TR" sz="10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19893087"/>
                  </a:ext>
                </a:extLst>
              </a:tr>
              <a:tr h="275221">
                <a:tc gridSpan="5"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>
                          <a:effectLst/>
                          <a:latin typeface="+mj-lt"/>
                        </a:rPr>
                        <a:t>KAMULAŞTIRMASINDA KAMU YARARI BULUNAN TAŞINMAZLAR LİSTESİ</a:t>
                      </a:r>
                      <a:endParaRPr lang="tr-TR" sz="10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57126083"/>
                  </a:ext>
                </a:extLst>
              </a:tr>
              <a:tr h="470262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>
                          <a:effectLst/>
                          <a:latin typeface="+mj-lt"/>
                        </a:rPr>
                        <a:t>İLİ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>
                          <a:effectLst/>
                          <a:latin typeface="+mj-lt"/>
                        </a:rPr>
                        <a:t>İLÇESİ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000" dirty="0" smtClean="0">
                          <a:latin typeface="+mj-lt"/>
                        </a:rPr>
                        <a:t>MAHALLESİ</a:t>
                      </a:r>
                      <a:endParaRPr lang="tr-TR" sz="1000" dirty="0"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000" dirty="0" smtClean="0">
                          <a:latin typeface="+mj-lt"/>
                        </a:rPr>
                        <a:t>ADA NO</a:t>
                      </a:r>
                      <a:endParaRPr lang="tr-TR" sz="1000" dirty="0"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000" dirty="0" smtClean="0">
                          <a:latin typeface="+mj-lt"/>
                        </a:rPr>
                        <a:t>PARSEL NO</a:t>
                      </a:r>
                      <a:endParaRPr lang="tr-TR" sz="1000" dirty="0">
                        <a:latin typeface="+mj-lt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357171934"/>
                  </a:ext>
                </a:extLst>
              </a:tr>
              <a:tr h="235817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KAHRAMANMARAŞ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PAZARCIK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000" dirty="0" smtClean="0">
                          <a:latin typeface="+mj-lt"/>
                        </a:rPr>
                        <a:t>AŞAĞIMÜLK</a:t>
                      </a:r>
                      <a:endParaRPr lang="tr-TR" sz="1000" dirty="0"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000" dirty="0" smtClean="0">
                          <a:latin typeface="+mj-lt"/>
                        </a:rPr>
                        <a:t>0</a:t>
                      </a:r>
                      <a:endParaRPr lang="tr-TR" sz="1000" dirty="0"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000" dirty="0" smtClean="0">
                          <a:latin typeface="+mj-lt"/>
                        </a:rPr>
                        <a:t>307,309,310,311,416,417</a:t>
                      </a:r>
                      <a:r>
                        <a:rPr lang="tr-TR" sz="1000" dirty="0" smtClean="0">
                          <a:latin typeface="+mj-lt"/>
                        </a:rPr>
                        <a:t>, 743,764, 769</a:t>
                      </a:r>
                      <a:endParaRPr lang="tr-TR" sz="1000" dirty="0">
                        <a:latin typeface="+mj-lt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127072576"/>
                  </a:ext>
                </a:extLst>
              </a:tr>
            </a:tbl>
          </a:graphicData>
        </a:graphic>
      </p:graphicFrame>
      <p:pic>
        <p:nvPicPr>
          <p:cNvPr id="3" name="Resim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9421" y="1879497"/>
            <a:ext cx="8281466" cy="2747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0002130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3" name="background-01-01.jpg" descr="background-01-01.jp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-1" y="0"/>
            <a:ext cx="10680701" cy="7550781"/>
          </a:xfrm>
          <a:prstGeom prst="rect">
            <a:avLst/>
          </a:prstGeom>
          <a:ln w="12700">
            <a:miter lim="400000"/>
          </a:ln>
        </p:spPr>
      </p:pic>
      <p:pic>
        <p:nvPicPr>
          <p:cNvPr id="114" name="Görüntü" descr="Görüntü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520920" y="1565190"/>
            <a:ext cx="9893615" cy="3558052"/>
          </a:xfrm>
          <a:prstGeom prst="rect">
            <a:avLst/>
          </a:prstGeom>
          <a:ln w="12700">
            <a:miter lim="400000"/>
          </a:ln>
        </p:spPr>
      </p:pic>
      <p:pic>
        <p:nvPicPr>
          <p:cNvPr id="115" name="Görüntü" descr="Görüntü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4869668" y="4984624"/>
            <a:ext cx="5879311" cy="2589023"/>
          </a:xfrm>
          <a:prstGeom prst="rect">
            <a:avLst/>
          </a:prstGeom>
          <a:ln w="12700">
            <a:miter lim="400000"/>
          </a:ln>
        </p:spPr>
      </p:pic>
      <p:sp>
        <p:nvSpPr>
          <p:cNvPr id="116" name="Metin kutusu 5"/>
          <p:cNvSpPr txBox="1"/>
          <p:nvPr/>
        </p:nvSpPr>
        <p:spPr>
          <a:xfrm>
            <a:off x="415192" y="112553"/>
            <a:ext cx="9900428" cy="1429076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30021" tIns="30021" rIns="30021" bIns="30021"/>
          <a:lstStyle/>
          <a:p>
            <a:pPr algn="ctr" defTabSz="1045633">
              <a:defRPr sz="2800" b="1" u="sng">
                <a:solidFill>
                  <a:srgbClr val="00888A"/>
                </a:solidFill>
              </a:defRPr>
            </a:pPr>
            <a:r>
              <a:rPr lang="tr-TR" sz="2800" b="1" u="sng" dirty="0"/>
              <a:t>KAMULAŞTIRMA DUYURUSU</a:t>
            </a:r>
          </a:p>
          <a:p>
            <a:pPr algn="ctr" defTabSz="1045633">
              <a:defRPr sz="2800" b="1" u="sng">
                <a:solidFill>
                  <a:srgbClr val="00888A"/>
                </a:solidFill>
              </a:defRPr>
            </a:pPr>
            <a:endParaRPr dirty="0"/>
          </a:p>
        </p:txBody>
      </p:sp>
      <p:sp>
        <p:nvSpPr>
          <p:cNvPr id="7" name="Dikdörtgen 6"/>
          <p:cNvSpPr/>
          <p:nvPr/>
        </p:nvSpPr>
        <p:spPr>
          <a:xfrm>
            <a:off x="865239" y="511277"/>
            <a:ext cx="9320981" cy="9694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2500" b="1" dirty="0" smtClean="0"/>
              <a:t>Muratlı Mahallesi</a:t>
            </a:r>
            <a:endParaRPr lang="tr-TR" sz="2500" dirty="0"/>
          </a:p>
          <a:p>
            <a:pPr algn="ctr"/>
            <a:r>
              <a:rPr lang="tr-TR" sz="1600" dirty="0"/>
              <a:t>Tesisi planlanan ve aşağıda detayları yer alan Enerji Nakil Hattı İçin </a:t>
            </a:r>
            <a:r>
              <a:rPr lang="tr-TR" sz="1600" b="1" dirty="0"/>
              <a:t>Acele Kamulaştırma Kararı </a:t>
            </a:r>
            <a:r>
              <a:rPr lang="tr-TR" sz="1600" dirty="0"/>
              <a:t>verilmiş olup,</a:t>
            </a:r>
            <a:br>
              <a:rPr lang="tr-TR" sz="1600" dirty="0"/>
            </a:br>
            <a:r>
              <a:rPr lang="tr-TR" sz="1600" dirty="0" smtClean="0"/>
              <a:t>Araban Asliye </a:t>
            </a:r>
            <a:r>
              <a:rPr lang="tr-TR" sz="1600" dirty="0"/>
              <a:t>Hukuk </a:t>
            </a:r>
            <a:r>
              <a:rPr lang="tr-TR" sz="1600" dirty="0" smtClean="0"/>
              <a:t>Mahkemelerince </a:t>
            </a:r>
            <a:r>
              <a:rPr lang="tr-TR" sz="1600" dirty="0"/>
              <a:t>belirlenen bedeller </a:t>
            </a:r>
            <a:r>
              <a:rPr lang="tr-TR" sz="1600" b="1" dirty="0" smtClean="0"/>
              <a:t>Ziraat Bankası </a:t>
            </a:r>
            <a:r>
              <a:rPr lang="tr-TR" sz="1600" b="1" dirty="0" smtClean="0"/>
              <a:t>Gaziantep</a:t>
            </a:r>
            <a:r>
              <a:rPr lang="tr-TR" sz="1600" dirty="0" smtClean="0"/>
              <a:t> </a:t>
            </a:r>
            <a:r>
              <a:rPr lang="tr-TR" sz="1600" b="1" dirty="0" smtClean="0"/>
              <a:t>Şubesine </a:t>
            </a:r>
            <a:r>
              <a:rPr lang="tr-TR" sz="1600" dirty="0"/>
              <a:t>yatırılmıştır.</a:t>
            </a:r>
          </a:p>
        </p:txBody>
      </p:sp>
      <p:sp>
        <p:nvSpPr>
          <p:cNvPr id="8" name="Dikdörtgen 7"/>
          <p:cNvSpPr/>
          <p:nvPr/>
        </p:nvSpPr>
        <p:spPr>
          <a:xfrm>
            <a:off x="5567469" y="5146108"/>
            <a:ext cx="4938606" cy="19343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b="1" u="sng" dirty="0">
                <a:solidFill>
                  <a:srgbClr val="00888A"/>
                </a:solidFill>
              </a:rPr>
              <a:t>BEDELLERİN ALINABİLMESİ İÇİN;</a:t>
            </a:r>
          </a:p>
          <a:p>
            <a:endParaRPr lang="tr-TR" sz="1100" dirty="0"/>
          </a:p>
          <a:p>
            <a:pPr lvl="0"/>
            <a:r>
              <a:rPr lang="tr-TR" sz="1200" b="1" dirty="0">
                <a:solidFill>
                  <a:srgbClr val="00888A"/>
                </a:solidFill>
              </a:rPr>
              <a:t>1)</a:t>
            </a:r>
            <a:r>
              <a:rPr lang="tr-TR" sz="1200" dirty="0" smtClean="0"/>
              <a:t> </a:t>
            </a:r>
            <a:r>
              <a:rPr lang="tr-TR" sz="1200" dirty="0" smtClean="0"/>
              <a:t>Araban Asliye </a:t>
            </a:r>
            <a:r>
              <a:rPr lang="tr-TR" sz="1200" dirty="0"/>
              <a:t>Hukuk Mahkeme Kaleminden Belge Alınması,</a:t>
            </a:r>
          </a:p>
          <a:p>
            <a:pPr lvl="0"/>
            <a:r>
              <a:rPr lang="tr-TR" sz="1200" b="1" dirty="0">
                <a:solidFill>
                  <a:srgbClr val="00888A"/>
                </a:solidFill>
              </a:rPr>
              <a:t>2)</a:t>
            </a:r>
            <a:r>
              <a:rPr lang="tr-TR" sz="1200" dirty="0" smtClean="0"/>
              <a:t> </a:t>
            </a:r>
            <a:r>
              <a:rPr lang="tr-TR" sz="1200" dirty="0" err="1" smtClean="0"/>
              <a:t>Takyidatlı</a:t>
            </a:r>
            <a:r>
              <a:rPr lang="tr-TR" sz="1200" dirty="0" smtClean="0"/>
              <a:t> </a:t>
            </a:r>
            <a:r>
              <a:rPr lang="tr-TR" sz="1200" dirty="0"/>
              <a:t>Tapu Kaydı,</a:t>
            </a:r>
          </a:p>
          <a:p>
            <a:pPr lvl="0"/>
            <a:r>
              <a:rPr lang="tr-TR" sz="1200" b="1" dirty="0">
                <a:solidFill>
                  <a:srgbClr val="00888A"/>
                </a:solidFill>
              </a:rPr>
              <a:t>3) </a:t>
            </a:r>
            <a:r>
              <a:rPr lang="tr-TR" sz="1200" dirty="0" smtClean="0"/>
              <a:t>Kimlik </a:t>
            </a:r>
            <a:r>
              <a:rPr lang="tr-TR" sz="1200" dirty="0"/>
              <a:t>Belgesi,</a:t>
            </a:r>
          </a:p>
          <a:p>
            <a:r>
              <a:rPr lang="tr-TR" sz="1300" dirty="0"/>
              <a:t> </a:t>
            </a:r>
            <a:r>
              <a:rPr lang="tr-TR" sz="1300" dirty="0" smtClean="0"/>
              <a:t>ile </a:t>
            </a:r>
            <a:r>
              <a:rPr lang="tr-TR" sz="1300" b="1" dirty="0" smtClean="0"/>
              <a:t>Ziraat Bankası Gaziantep Şubesine</a:t>
            </a:r>
            <a:r>
              <a:rPr lang="tr-TR" sz="1300" dirty="0" smtClean="0"/>
              <a:t> </a:t>
            </a:r>
            <a:r>
              <a:rPr lang="tr-TR" sz="1300" dirty="0" smtClean="0"/>
              <a:t>başvuru </a:t>
            </a:r>
            <a:r>
              <a:rPr lang="tr-TR" sz="1300" dirty="0"/>
              <a:t>yapılması gerekmektedir</a:t>
            </a:r>
            <a:r>
              <a:rPr lang="tr-TR" sz="1300" dirty="0" smtClean="0"/>
              <a:t>.</a:t>
            </a:r>
          </a:p>
          <a:p>
            <a:r>
              <a:rPr lang="tr-TR" sz="1200" dirty="0" smtClean="0"/>
              <a:t> </a:t>
            </a:r>
            <a:endParaRPr lang="tr-TR" sz="1200" dirty="0"/>
          </a:p>
          <a:p>
            <a:r>
              <a:rPr lang="tr-TR" sz="1000" b="1" dirty="0"/>
              <a:t>Not:</a:t>
            </a:r>
            <a:r>
              <a:rPr lang="tr-TR" sz="1000" dirty="0"/>
              <a:t> Yaşanabilecek olası aksaklıklarda iletişim için, </a:t>
            </a:r>
            <a:r>
              <a:rPr lang="tr-TR" sz="1000" b="1" dirty="0"/>
              <a:t>186 Çağrı Merkezi </a:t>
            </a:r>
            <a:r>
              <a:rPr lang="tr-TR" sz="1000" dirty="0"/>
              <a:t>ile iletişime geçilebilir.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tr-TR" sz="1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2" name="Tablo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702212"/>
              </p:ext>
            </p:extLst>
          </p:nvPr>
        </p:nvGraphicFramePr>
        <p:xfrm>
          <a:off x="520920" y="5595457"/>
          <a:ext cx="4460154" cy="1184851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1144251">
                  <a:extLst>
                    <a:ext uri="{9D8B030D-6E8A-4147-A177-3AD203B41FA5}">
                      <a16:colId xmlns:a16="http://schemas.microsoft.com/office/drawing/2014/main" val="1343286331"/>
                    </a:ext>
                  </a:extLst>
                </a:gridCol>
                <a:gridCol w="587141">
                  <a:extLst>
                    <a:ext uri="{9D8B030D-6E8A-4147-A177-3AD203B41FA5}">
                      <a16:colId xmlns:a16="http://schemas.microsoft.com/office/drawing/2014/main" val="770277403"/>
                    </a:ext>
                  </a:extLst>
                </a:gridCol>
                <a:gridCol w="770021">
                  <a:extLst>
                    <a:ext uri="{9D8B030D-6E8A-4147-A177-3AD203B41FA5}">
                      <a16:colId xmlns:a16="http://schemas.microsoft.com/office/drawing/2014/main" val="2902267367"/>
                    </a:ext>
                  </a:extLst>
                </a:gridCol>
                <a:gridCol w="501973">
                  <a:extLst>
                    <a:ext uri="{9D8B030D-6E8A-4147-A177-3AD203B41FA5}">
                      <a16:colId xmlns:a16="http://schemas.microsoft.com/office/drawing/2014/main" val="3190562839"/>
                    </a:ext>
                  </a:extLst>
                </a:gridCol>
                <a:gridCol w="1456768">
                  <a:extLst>
                    <a:ext uri="{9D8B030D-6E8A-4147-A177-3AD203B41FA5}">
                      <a16:colId xmlns:a16="http://schemas.microsoft.com/office/drawing/2014/main" val="3247038956"/>
                    </a:ext>
                  </a:extLst>
                </a:gridCol>
              </a:tblGrid>
              <a:tr h="203551">
                <a:tc gridSpan="5"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 smtClean="0">
                          <a:effectLst/>
                          <a:latin typeface="+mj-lt"/>
                        </a:rPr>
                        <a:t>PS5 TM - YAVUZELİ DM ENERJİ </a:t>
                      </a:r>
                      <a:r>
                        <a:rPr lang="tr-TR" sz="1000" u="none" strike="noStrike" dirty="0">
                          <a:effectLst/>
                          <a:latin typeface="+mj-lt"/>
                        </a:rPr>
                        <a:t>NAKİL HATTI </a:t>
                      </a:r>
                      <a:r>
                        <a:rPr lang="tr-TR" sz="1000" u="none" strike="noStrike" dirty="0" smtClean="0">
                          <a:effectLst/>
                          <a:latin typeface="+mj-lt"/>
                        </a:rPr>
                        <a:t>TESİSİ</a:t>
                      </a:r>
                      <a:endParaRPr lang="tr-TR" sz="10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19893087"/>
                  </a:ext>
                </a:extLst>
              </a:tr>
              <a:tr h="275221">
                <a:tc gridSpan="5"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>
                          <a:effectLst/>
                          <a:latin typeface="+mj-lt"/>
                        </a:rPr>
                        <a:t>KAMULAŞTIRMASINDA KAMU YARARI BULUNAN TAŞINMAZLAR LİSTESİ</a:t>
                      </a:r>
                      <a:endParaRPr lang="tr-TR" sz="10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57126083"/>
                  </a:ext>
                </a:extLst>
              </a:tr>
              <a:tr h="470262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>
                          <a:effectLst/>
                          <a:latin typeface="+mj-lt"/>
                        </a:rPr>
                        <a:t>İLİ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>
                          <a:effectLst/>
                          <a:latin typeface="+mj-lt"/>
                        </a:rPr>
                        <a:t>İLÇESİ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000" dirty="0" smtClean="0">
                          <a:latin typeface="+mj-lt"/>
                        </a:rPr>
                        <a:t>MAHALLESİ</a:t>
                      </a:r>
                      <a:endParaRPr lang="tr-TR" sz="1000" dirty="0"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000" dirty="0" smtClean="0">
                          <a:latin typeface="+mj-lt"/>
                        </a:rPr>
                        <a:t>ADA NO</a:t>
                      </a:r>
                      <a:endParaRPr lang="tr-TR" sz="1000" dirty="0"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000" dirty="0" smtClean="0">
                          <a:latin typeface="+mj-lt"/>
                        </a:rPr>
                        <a:t>PARSEL NO</a:t>
                      </a:r>
                      <a:endParaRPr lang="tr-TR" sz="1000" dirty="0">
                        <a:latin typeface="+mj-lt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357171934"/>
                  </a:ext>
                </a:extLst>
              </a:tr>
              <a:tr h="235817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GAZİANTEP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ARABAN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000" dirty="0" smtClean="0">
                          <a:latin typeface="+mj-lt"/>
                        </a:rPr>
                        <a:t>MURATLI</a:t>
                      </a:r>
                      <a:endParaRPr lang="tr-TR" sz="1000" dirty="0"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000" dirty="0" smtClean="0">
                          <a:latin typeface="+mj-lt"/>
                        </a:rPr>
                        <a:t>0</a:t>
                      </a:r>
                      <a:endParaRPr lang="tr-TR" sz="1000" dirty="0"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000" dirty="0" smtClean="0">
                          <a:latin typeface="+mj-lt"/>
                        </a:rPr>
                        <a:t>473, 462</a:t>
                      </a:r>
                      <a:endParaRPr lang="tr-TR" sz="1000" dirty="0">
                        <a:latin typeface="+mj-lt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127072576"/>
                  </a:ext>
                </a:extLst>
              </a:tr>
            </a:tbl>
          </a:graphicData>
        </a:graphic>
      </p:graphicFrame>
      <p:pic>
        <p:nvPicPr>
          <p:cNvPr id="3" name="Resim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7022" y="2557085"/>
            <a:ext cx="9043626" cy="1610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6641740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3" name="background-01-01.jpg" descr="background-01-01.jp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25055" y="0"/>
            <a:ext cx="10680701" cy="7550781"/>
          </a:xfrm>
          <a:prstGeom prst="rect">
            <a:avLst/>
          </a:prstGeom>
          <a:ln w="12700">
            <a:miter lim="400000"/>
          </a:ln>
        </p:spPr>
      </p:pic>
      <p:pic>
        <p:nvPicPr>
          <p:cNvPr id="114" name="Görüntü" descr="Görüntü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210662" y="1565190"/>
            <a:ext cx="8327973" cy="3329747"/>
          </a:xfrm>
          <a:prstGeom prst="rect">
            <a:avLst/>
          </a:prstGeom>
          <a:ln w="12700">
            <a:miter lim="400000"/>
          </a:ln>
        </p:spPr>
      </p:pic>
      <p:pic>
        <p:nvPicPr>
          <p:cNvPr id="115" name="Görüntü" descr="Görüntü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4869668" y="4984624"/>
            <a:ext cx="5879311" cy="2589023"/>
          </a:xfrm>
          <a:prstGeom prst="rect">
            <a:avLst/>
          </a:prstGeom>
          <a:ln w="12700">
            <a:miter lim="400000"/>
          </a:ln>
        </p:spPr>
      </p:pic>
      <p:sp>
        <p:nvSpPr>
          <p:cNvPr id="116" name="Metin kutusu 5"/>
          <p:cNvSpPr txBox="1"/>
          <p:nvPr/>
        </p:nvSpPr>
        <p:spPr>
          <a:xfrm>
            <a:off x="415192" y="112553"/>
            <a:ext cx="9900428" cy="1429076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30021" tIns="30021" rIns="30021" bIns="30021"/>
          <a:lstStyle/>
          <a:p>
            <a:pPr algn="ctr" defTabSz="1045633">
              <a:defRPr sz="2800" b="1" u="sng">
                <a:solidFill>
                  <a:srgbClr val="00888A"/>
                </a:solidFill>
              </a:defRPr>
            </a:pPr>
            <a:r>
              <a:rPr lang="tr-TR" sz="2800" b="1" u="sng" dirty="0"/>
              <a:t>KAMULAŞTIRMA DUYURUSU</a:t>
            </a:r>
          </a:p>
          <a:p>
            <a:pPr algn="ctr" defTabSz="1045633">
              <a:defRPr sz="2800" b="1" u="sng">
                <a:solidFill>
                  <a:srgbClr val="00888A"/>
                </a:solidFill>
              </a:defRPr>
            </a:pPr>
            <a:endParaRPr dirty="0"/>
          </a:p>
        </p:txBody>
      </p:sp>
      <p:sp>
        <p:nvSpPr>
          <p:cNvPr id="7" name="Dikdörtgen 6"/>
          <p:cNvSpPr/>
          <p:nvPr/>
        </p:nvSpPr>
        <p:spPr>
          <a:xfrm>
            <a:off x="865239" y="511277"/>
            <a:ext cx="9320981" cy="9694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2500" b="1" dirty="0" smtClean="0"/>
              <a:t>Pazarcık </a:t>
            </a:r>
            <a:r>
              <a:rPr lang="tr-TR" sz="2500" b="1" dirty="0"/>
              <a:t>Mahallesi</a:t>
            </a:r>
            <a:endParaRPr lang="tr-TR" sz="2500" dirty="0"/>
          </a:p>
          <a:p>
            <a:pPr algn="ctr"/>
            <a:r>
              <a:rPr lang="tr-TR" sz="1600" dirty="0"/>
              <a:t>Tesisi planlanan ve aşağıda detayları yer alan Enerji Nakil Hattı İçin </a:t>
            </a:r>
            <a:r>
              <a:rPr lang="tr-TR" sz="1600" b="1" dirty="0"/>
              <a:t>Acele Kamulaştırma Kararı </a:t>
            </a:r>
            <a:r>
              <a:rPr lang="tr-TR" sz="1600" dirty="0"/>
              <a:t>verilmiş olup,</a:t>
            </a:r>
            <a:br>
              <a:rPr lang="tr-TR" sz="1600" dirty="0"/>
            </a:br>
            <a:r>
              <a:rPr lang="tr-TR" sz="1600" dirty="0"/>
              <a:t>P</a:t>
            </a:r>
            <a:r>
              <a:rPr lang="tr-TR" sz="1600" dirty="0" smtClean="0"/>
              <a:t>azarcık 1. ve 2. Asliye </a:t>
            </a:r>
            <a:r>
              <a:rPr lang="tr-TR" sz="1600" dirty="0"/>
              <a:t>Hukuk </a:t>
            </a:r>
            <a:r>
              <a:rPr lang="tr-TR" sz="1600" dirty="0" smtClean="0"/>
              <a:t>Mahkemelerince </a:t>
            </a:r>
            <a:r>
              <a:rPr lang="tr-TR" sz="1600" dirty="0"/>
              <a:t>belirlenen bedeller </a:t>
            </a:r>
            <a:r>
              <a:rPr lang="tr-TR" sz="1600" b="1" dirty="0" smtClean="0"/>
              <a:t>Pazarcık Ziraat Şubesine </a:t>
            </a:r>
            <a:r>
              <a:rPr lang="tr-TR" sz="1600" dirty="0"/>
              <a:t>yatırılmıştır.</a:t>
            </a:r>
          </a:p>
        </p:txBody>
      </p:sp>
      <p:sp>
        <p:nvSpPr>
          <p:cNvPr id="8" name="Dikdörtgen 7"/>
          <p:cNvSpPr/>
          <p:nvPr/>
        </p:nvSpPr>
        <p:spPr>
          <a:xfrm>
            <a:off x="5567469" y="5146108"/>
            <a:ext cx="4938606" cy="1734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b="1" u="sng" dirty="0">
                <a:solidFill>
                  <a:srgbClr val="00888A"/>
                </a:solidFill>
              </a:rPr>
              <a:t>BEDELLERİN ALINABİLMESİ İÇİN;</a:t>
            </a:r>
          </a:p>
          <a:p>
            <a:endParaRPr lang="tr-TR" sz="1100" dirty="0"/>
          </a:p>
          <a:p>
            <a:pPr lvl="0"/>
            <a:r>
              <a:rPr lang="tr-TR" sz="1200" b="1" dirty="0">
                <a:solidFill>
                  <a:srgbClr val="00888A"/>
                </a:solidFill>
              </a:rPr>
              <a:t>1)</a:t>
            </a:r>
            <a:r>
              <a:rPr lang="tr-TR" sz="1200" dirty="0" smtClean="0"/>
              <a:t> Pazarcık 1., ve 2. Asliye </a:t>
            </a:r>
            <a:r>
              <a:rPr lang="tr-TR" sz="1200" dirty="0"/>
              <a:t>Hukuk Mahkeme Kaleminden Belge Alınması,</a:t>
            </a:r>
          </a:p>
          <a:p>
            <a:pPr lvl="0"/>
            <a:r>
              <a:rPr lang="tr-TR" sz="1200" b="1" dirty="0">
                <a:solidFill>
                  <a:srgbClr val="00888A"/>
                </a:solidFill>
              </a:rPr>
              <a:t>2)</a:t>
            </a:r>
            <a:r>
              <a:rPr lang="tr-TR" sz="1200" dirty="0" smtClean="0"/>
              <a:t> </a:t>
            </a:r>
            <a:r>
              <a:rPr lang="tr-TR" sz="1200" dirty="0" err="1" smtClean="0"/>
              <a:t>Takyidatlı</a:t>
            </a:r>
            <a:r>
              <a:rPr lang="tr-TR" sz="1200" dirty="0" smtClean="0"/>
              <a:t> </a:t>
            </a:r>
            <a:r>
              <a:rPr lang="tr-TR" sz="1200" dirty="0"/>
              <a:t>Tapu Kaydı,</a:t>
            </a:r>
          </a:p>
          <a:p>
            <a:pPr lvl="0"/>
            <a:r>
              <a:rPr lang="tr-TR" sz="1200" b="1" dirty="0">
                <a:solidFill>
                  <a:srgbClr val="00888A"/>
                </a:solidFill>
              </a:rPr>
              <a:t>3) </a:t>
            </a:r>
            <a:r>
              <a:rPr lang="tr-TR" sz="1200" dirty="0" smtClean="0"/>
              <a:t>Kimlik </a:t>
            </a:r>
            <a:r>
              <a:rPr lang="tr-TR" sz="1200" dirty="0"/>
              <a:t>Belgesi,</a:t>
            </a:r>
          </a:p>
          <a:p>
            <a:r>
              <a:rPr lang="tr-TR" sz="1300" dirty="0"/>
              <a:t> </a:t>
            </a:r>
            <a:r>
              <a:rPr lang="tr-TR" sz="1300" dirty="0" smtClean="0"/>
              <a:t>ile </a:t>
            </a:r>
            <a:r>
              <a:rPr lang="tr-TR" sz="1300" b="1" dirty="0" smtClean="0"/>
              <a:t>Pazarcık Ziraat Şubesine</a:t>
            </a:r>
            <a:r>
              <a:rPr lang="tr-TR" sz="1300" dirty="0" smtClean="0"/>
              <a:t> başvuru </a:t>
            </a:r>
            <a:r>
              <a:rPr lang="tr-TR" sz="1300" dirty="0"/>
              <a:t>yapılması gerekmektedir</a:t>
            </a:r>
            <a:r>
              <a:rPr lang="tr-TR" sz="1300" dirty="0" smtClean="0"/>
              <a:t>.</a:t>
            </a:r>
          </a:p>
          <a:p>
            <a:r>
              <a:rPr lang="tr-TR" sz="1200" dirty="0" smtClean="0"/>
              <a:t> </a:t>
            </a:r>
            <a:endParaRPr lang="tr-TR" sz="1200" dirty="0"/>
          </a:p>
          <a:p>
            <a:r>
              <a:rPr lang="tr-TR" sz="1000" b="1" dirty="0"/>
              <a:t>Not:</a:t>
            </a:r>
            <a:r>
              <a:rPr lang="tr-TR" sz="1000" dirty="0"/>
              <a:t> Yaşanabilecek olası aksaklıklarda iletişim için, </a:t>
            </a:r>
            <a:r>
              <a:rPr lang="tr-TR" sz="1000" b="1" dirty="0"/>
              <a:t>186 Çağrı Merkezi </a:t>
            </a:r>
            <a:r>
              <a:rPr lang="tr-TR" sz="1000" dirty="0"/>
              <a:t>ile iletişime geçilebilir.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tr-TR" sz="1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2" name="Tablo 1"/>
          <p:cNvGraphicFramePr>
            <a:graphicFrameLocks noGrp="1"/>
          </p:cNvGraphicFramePr>
          <p:nvPr/>
        </p:nvGraphicFramePr>
        <p:xfrm>
          <a:off x="520920" y="5595457"/>
          <a:ext cx="4348748" cy="1263359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1144251">
                  <a:extLst>
                    <a:ext uri="{9D8B030D-6E8A-4147-A177-3AD203B41FA5}">
                      <a16:colId xmlns:a16="http://schemas.microsoft.com/office/drawing/2014/main" val="1343286331"/>
                    </a:ext>
                  </a:extLst>
                </a:gridCol>
                <a:gridCol w="587141">
                  <a:extLst>
                    <a:ext uri="{9D8B030D-6E8A-4147-A177-3AD203B41FA5}">
                      <a16:colId xmlns:a16="http://schemas.microsoft.com/office/drawing/2014/main" val="770277403"/>
                    </a:ext>
                  </a:extLst>
                </a:gridCol>
                <a:gridCol w="770021">
                  <a:extLst>
                    <a:ext uri="{9D8B030D-6E8A-4147-A177-3AD203B41FA5}">
                      <a16:colId xmlns:a16="http://schemas.microsoft.com/office/drawing/2014/main" val="2902267367"/>
                    </a:ext>
                  </a:extLst>
                </a:gridCol>
                <a:gridCol w="501973">
                  <a:extLst>
                    <a:ext uri="{9D8B030D-6E8A-4147-A177-3AD203B41FA5}">
                      <a16:colId xmlns:a16="http://schemas.microsoft.com/office/drawing/2014/main" val="3190562839"/>
                    </a:ext>
                  </a:extLst>
                </a:gridCol>
                <a:gridCol w="1345362">
                  <a:extLst>
                    <a:ext uri="{9D8B030D-6E8A-4147-A177-3AD203B41FA5}">
                      <a16:colId xmlns:a16="http://schemas.microsoft.com/office/drawing/2014/main" val="3247038956"/>
                    </a:ext>
                  </a:extLst>
                </a:gridCol>
              </a:tblGrid>
              <a:tr h="203551">
                <a:tc gridSpan="5"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 smtClean="0">
                          <a:effectLst/>
                          <a:latin typeface="+mj-lt"/>
                        </a:rPr>
                        <a:t>PS5 TM - YAVUZELİ DM ENERJİ </a:t>
                      </a:r>
                      <a:r>
                        <a:rPr lang="tr-TR" sz="1000" u="none" strike="noStrike" dirty="0">
                          <a:effectLst/>
                          <a:latin typeface="+mj-lt"/>
                        </a:rPr>
                        <a:t>NAKİL HATTI </a:t>
                      </a:r>
                      <a:r>
                        <a:rPr lang="tr-TR" sz="1000" u="none" strike="noStrike" dirty="0" smtClean="0">
                          <a:effectLst/>
                          <a:latin typeface="+mj-lt"/>
                        </a:rPr>
                        <a:t>TESİSİ</a:t>
                      </a:r>
                      <a:endParaRPr lang="tr-TR" sz="10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19893087"/>
                  </a:ext>
                </a:extLst>
              </a:tr>
              <a:tr h="275221">
                <a:tc gridSpan="5"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>
                          <a:effectLst/>
                          <a:latin typeface="+mj-lt"/>
                        </a:rPr>
                        <a:t>KAMULAŞTIRMASINDA KAMU YARARI BULUNAN TAŞINMAZLAR LİSTESİ</a:t>
                      </a:r>
                      <a:endParaRPr lang="tr-TR" sz="10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57126083"/>
                  </a:ext>
                </a:extLst>
              </a:tr>
              <a:tr h="470262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>
                          <a:effectLst/>
                          <a:latin typeface="+mj-lt"/>
                        </a:rPr>
                        <a:t>İLİ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>
                          <a:effectLst/>
                          <a:latin typeface="+mj-lt"/>
                        </a:rPr>
                        <a:t>İLÇESİ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000" dirty="0" smtClean="0">
                          <a:latin typeface="+mj-lt"/>
                        </a:rPr>
                        <a:t>MAHALLESİ</a:t>
                      </a:r>
                      <a:endParaRPr lang="tr-TR" sz="1000" dirty="0"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000" dirty="0" smtClean="0">
                          <a:latin typeface="+mj-lt"/>
                        </a:rPr>
                        <a:t>ADA NO</a:t>
                      </a:r>
                      <a:endParaRPr lang="tr-TR" sz="1000" dirty="0"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000" dirty="0" smtClean="0">
                          <a:latin typeface="+mj-lt"/>
                        </a:rPr>
                        <a:t>PARSEL NO</a:t>
                      </a:r>
                      <a:endParaRPr lang="tr-TR" sz="1000" dirty="0">
                        <a:latin typeface="+mj-lt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357171934"/>
                  </a:ext>
                </a:extLst>
              </a:tr>
              <a:tr h="235817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KAHRAMANMARAŞ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PAZARCIK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000" dirty="0" smtClean="0">
                          <a:latin typeface="+mj-lt"/>
                        </a:rPr>
                        <a:t>AŞAĞIMÜLK</a:t>
                      </a:r>
                      <a:endParaRPr lang="tr-TR" sz="1000" dirty="0"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000" dirty="0" smtClean="0">
                          <a:latin typeface="+mj-lt"/>
                        </a:rPr>
                        <a:t>0</a:t>
                      </a:r>
                      <a:endParaRPr lang="tr-TR" sz="1000" dirty="0"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000" dirty="0" smtClean="0">
                          <a:latin typeface="+mj-lt"/>
                        </a:rPr>
                        <a:t>307,309,310,311,416,417,743,764,769</a:t>
                      </a:r>
                      <a:endParaRPr lang="tr-TR" sz="1000" dirty="0">
                        <a:latin typeface="+mj-lt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127072576"/>
                  </a:ext>
                </a:extLst>
              </a:tr>
            </a:tbl>
          </a:graphicData>
        </a:graphic>
      </p:graphicFrame>
      <p:pic>
        <p:nvPicPr>
          <p:cNvPr id="9" name="background-01-01.jpg" descr="background-01-01.jp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-1" y="0"/>
            <a:ext cx="10680701" cy="7550781"/>
          </a:xfrm>
          <a:prstGeom prst="rect">
            <a:avLst/>
          </a:prstGeom>
          <a:ln w="12700">
            <a:miter lim="400000"/>
          </a:ln>
        </p:spPr>
      </p:pic>
      <p:pic>
        <p:nvPicPr>
          <p:cNvPr id="11" name="Görüntü" descr="Görüntü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567592" y="1879394"/>
            <a:ext cx="9668844" cy="3432593"/>
          </a:xfrm>
          <a:prstGeom prst="rect">
            <a:avLst/>
          </a:prstGeom>
          <a:ln w="12700">
            <a:miter lim="400000"/>
          </a:ln>
        </p:spPr>
      </p:pic>
      <p:pic>
        <p:nvPicPr>
          <p:cNvPr id="12" name="Görüntü" descr="Görüntü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5022068" y="5137024"/>
            <a:ext cx="5879311" cy="2589023"/>
          </a:xfrm>
          <a:prstGeom prst="rect">
            <a:avLst/>
          </a:prstGeom>
          <a:ln w="12700">
            <a:miter lim="400000"/>
          </a:ln>
        </p:spPr>
      </p:pic>
      <p:sp>
        <p:nvSpPr>
          <p:cNvPr id="13" name="Metin kutusu 5"/>
          <p:cNvSpPr txBox="1"/>
          <p:nvPr/>
        </p:nvSpPr>
        <p:spPr>
          <a:xfrm>
            <a:off x="567592" y="264953"/>
            <a:ext cx="9900428" cy="1429076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30021" tIns="30021" rIns="30021" bIns="30021"/>
          <a:lstStyle/>
          <a:p>
            <a:pPr algn="ctr" defTabSz="1045633">
              <a:defRPr sz="2800" b="1" u="sng">
                <a:solidFill>
                  <a:srgbClr val="00888A"/>
                </a:solidFill>
              </a:defRPr>
            </a:pPr>
            <a:r>
              <a:rPr lang="tr-TR" sz="2800" b="1" u="sng" dirty="0"/>
              <a:t>KAMULAŞTIRMA DUYURUSU</a:t>
            </a:r>
          </a:p>
          <a:p>
            <a:pPr algn="ctr" defTabSz="1045633">
              <a:defRPr sz="2800" b="1" u="sng">
                <a:solidFill>
                  <a:srgbClr val="00888A"/>
                </a:solidFill>
              </a:defRPr>
            </a:pPr>
            <a:endParaRPr dirty="0"/>
          </a:p>
        </p:txBody>
      </p:sp>
      <p:sp>
        <p:nvSpPr>
          <p:cNvPr id="14" name="Dikdörtgen 13"/>
          <p:cNvSpPr/>
          <p:nvPr/>
        </p:nvSpPr>
        <p:spPr>
          <a:xfrm>
            <a:off x="1017639" y="663677"/>
            <a:ext cx="9320981" cy="12157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2500" b="1" dirty="0" err="1" smtClean="0"/>
              <a:t>K.Karakuyu</a:t>
            </a:r>
            <a:r>
              <a:rPr lang="tr-TR" sz="2500" b="1" dirty="0" smtClean="0"/>
              <a:t> Mahallesi</a:t>
            </a:r>
            <a:endParaRPr lang="tr-TR" sz="2500" dirty="0"/>
          </a:p>
          <a:p>
            <a:pPr algn="ctr"/>
            <a:r>
              <a:rPr lang="tr-TR" sz="1600" dirty="0"/>
              <a:t>Tesisi planlanan ve aşağıda detayları yer alan Enerji Nakil Hattı İçin </a:t>
            </a:r>
            <a:r>
              <a:rPr lang="tr-TR" sz="1600" b="1" dirty="0"/>
              <a:t>Acele Kamulaştırma Kararı </a:t>
            </a:r>
            <a:r>
              <a:rPr lang="tr-TR" sz="1600" dirty="0"/>
              <a:t>verilmiş </a:t>
            </a:r>
            <a:r>
              <a:rPr lang="tr-TR" sz="1600" dirty="0" smtClean="0"/>
              <a:t>olup, Gaziantep 4. 5. 6. 7. 8. 10. ve 11. Asliye </a:t>
            </a:r>
            <a:r>
              <a:rPr lang="tr-TR" sz="1600" dirty="0"/>
              <a:t>Hukuk </a:t>
            </a:r>
            <a:r>
              <a:rPr lang="tr-TR" sz="1600" dirty="0" smtClean="0"/>
              <a:t>Mahkemelerince </a:t>
            </a:r>
            <a:r>
              <a:rPr lang="tr-TR" sz="1600" dirty="0"/>
              <a:t>belirlenen bedeller </a:t>
            </a:r>
            <a:r>
              <a:rPr lang="tr-TR" sz="1600" b="1" dirty="0" smtClean="0"/>
              <a:t>Vakıfbank Adliye </a:t>
            </a:r>
            <a:r>
              <a:rPr lang="tr-TR" sz="1600" b="1" dirty="0" smtClean="0"/>
              <a:t>Şubesine </a:t>
            </a:r>
            <a:r>
              <a:rPr lang="tr-TR" sz="1600" dirty="0"/>
              <a:t>yatırılmıştır.</a:t>
            </a:r>
          </a:p>
        </p:txBody>
      </p:sp>
      <p:sp>
        <p:nvSpPr>
          <p:cNvPr id="15" name="Dikdörtgen 14"/>
          <p:cNvSpPr/>
          <p:nvPr/>
        </p:nvSpPr>
        <p:spPr>
          <a:xfrm>
            <a:off x="5719869" y="5298508"/>
            <a:ext cx="4938606" cy="19805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b="1" u="sng" dirty="0">
                <a:solidFill>
                  <a:srgbClr val="00888A"/>
                </a:solidFill>
              </a:rPr>
              <a:t>BEDELLERİN ALINABİLMESİ İÇİN;</a:t>
            </a:r>
          </a:p>
          <a:p>
            <a:endParaRPr lang="tr-TR" sz="1100" dirty="0"/>
          </a:p>
          <a:p>
            <a:pPr lvl="0"/>
            <a:r>
              <a:rPr lang="tr-TR" sz="1200" b="1" dirty="0">
                <a:solidFill>
                  <a:srgbClr val="00888A"/>
                </a:solidFill>
              </a:rPr>
              <a:t>1)</a:t>
            </a:r>
            <a:r>
              <a:rPr lang="tr-TR" sz="1200" dirty="0" smtClean="0"/>
              <a:t> </a:t>
            </a:r>
            <a:r>
              <a:rPr lang="tr-TR" sz="1200" dirty="0"/>
              <a:t>Gaziantep 4. 5. 6. 7. 8. 10. ve 11. </a:t>
            </a:r>
            <a:r>
              <a:rPr lang="tr-TR" sz="1200" dirty="0" smtClean="0"/>
              <a:t>. Asliye </a:t>
            </a:r>
            <a:r>
              <a:rPr lang="tr-TR" sz="1200" dirty="0"/>
              <a:t>Hukuk Mahkeme Kaleminden Belge Alınması,</a:t>
            </a:r>
          </a:p>
          <a:p>
            <a:pPr lvl="0"/>
            <a:r>
              <a:rPr lang="tr-TR" sz="1200" b="1" dirty="0">
                <a:solidFill>
                  <a:srgbClr val="00888A"/>
                </a:solidFill>
              </a:rPr>
              <a:t>2)</a:t>
            </a:r>
            <a:r>
              <a:rPr lang="tr-TR" sz="1200" dirty="0" smtClean="0"/>
              <a:t> </a:t>
            </a:r>
            <a:r>
              <a:rPr lang="tr-TR" sz="1200" dirty="0" err="1" smtClean="0"/>
              <a:t>Takyidatlı</a:t>
            </a:r>
            <a:r>
              <a:rPr lang="tr-TR" sz="1200" dirty="0" smtClean="0"/>
              <a:t> </a:t>
            </a:r>
            <a:r>
              <a:rPr lang="tr-TR" sz="1200" dirty="0"/>
              <a:t>Tapu Kaydı,</a:t>
            </a:r>
          </a:p>
          <a:p>
            <a:pPr lvl="0"/>
            <a:r>
              <a:rPr lang="tr-TR" sz="1200" b="1" dirty="0">
                <a:solidFill>
                  <a:srgbClr val="00888A"/>
                </a:solidFill>
              </a:rPr>
              <a:t>3) </a:t>
            </a:r>
            <a:r>
              <a:rPr lang="tr-TR" sz="1200" dirty="0" smtClean="0"/>
              <a:t>Kimlik </a:t>
            </a:r>
            <a:r>
              <a:rPr lang="tr-TR" sz="1200" dirty="0"/>
              <a:t>Belgesi,</a:t>
            </a:r>
          </a:p>
          <a:p>
            <a:r>
              <a:rPr lang="tr-TR" sz="1300" dirty="0"/>
              <a:t> </a:t>
            </a:r>
            <a:r>
              <a:rPr lang="tr-TR" sz="1300" dirty="0" smtClean="0"/>
              <a:t>ile </a:t>
            </a:r>
            <a:r>
              <a:rPr lang="tr-TR" sz="1300" b="1" dirty="0" smtClean="0"/>
              <a:t>Vakıfbank  Adliye Şubesine</a:t>
            </a:r>
            <a:r>
              <a:rPr lang="tr-TR" sz="1300" dirty="0" smtClean="0"/>
              <a:t> </a:t>
            </a:r>
            <a:r>
              <a:rPr lang="tr-TR" sz="1300" dirty="0" smtClean="0"/>
              <a:t>başvuru </a:t>
            </a:r>
            <a:r>
              <a:rPr lang="tr-TR" sz="1300" dirty="0"/>
              <a:t>yapılması gerekmektedir</a:t>
            </a:r>
            <a:r>
              <a:rPr lang="tr-TR" sz="1300" dirty="0" smtClean="0"/>
              <a:t>.</a:t>
            </a:r>
          </a:p>
          <a:p>
            <a:r>
              <a:rPr lang="tr-TR" sz="1200" dirty="0" smtClean="0"/>
              <a:t> </a:t>
            </a:r>
            <a:endParaRPr lang="tr-TR" sz="1200" dirty="0"/>
          </a:p>
          <a:p>
            <a:r>
              <a:rPr lang="tr-TR" sz="1000" b="1" dirty="0"/>
              <a:t>Not:</a:t>
            </a:r>
            <a:r>
              <a:rPr lang="tr-TR" sz="1000" dirty="0"/>
              <a:t> Yaşanabilecek olası aksaklıklarda iletişim için, </a:t>
            </a:r>
            <a:r>
              <a:rPr lang="tr-TR" sz="1000" b="1" dirty="0"/>
              <a:t>186 Çağrı Merkezi </a:t>
            </a:r>
            <a:r>
              <a:rPr lang="tr-TR" sz="1000" dirty="0"/>
              <a:t>ile iletişime geçilebilir.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tr-TR" sz="1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16" name="Tablo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8649009"/>
              </p:ext>
            </p:extLst>
          </p:nvPr>
        </p:nvGraphicFramePr>
        <p:xfrm>
          <a:off x="673320" y="5747857"/>
          <a:ext cx="4348748" cy="1540868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1144251">
                  <a:extLst>
                    <a:ext uri="{9D8B030D-6E8A-4147-A177-3AD203B41FA5}">
                      <a16:colId xmlns:a16="http://schemas.microsoft.com/office/drawing/2014/main" val="1343286331"/>
                    </a:ext>
                  </a:extLst>
                </a:gridCol>
                <a:gridCol w="587141">
                  <a:extLst>
                    <a:ext uri="{9D8B030D-6E8A-4147-A177-3AD203B41FA5}">
                      <a16:colId xmlns:a16="http://schemas.microsoft.com/office/drawing/2014/main" val="770277403"/>
                    </a:ext>
                  </a:extLst>
                </a:gridCol>
                <a:gridCol w="770021">
                  <a:extLst>
                    <a:ext uri="{9D8B030D-6E8A-4147-A177-3AD203B41FA5}">
                      <a16:colId xmlns:a16="http://schemas.microsoft.com/office/drawing/2014/main" val="2902267367"/>
                    </a:ext>
                  </a:extLst>
                </a:gridCol>
                <a:gridCol w="501973">
                  <a:extLst>
                    <a:ext uri="{9D8B030D-6E8A-4147-A177-3AD203B41FA5}">
                      <a16:colId xmlns:a16="http://schemas.microsoft.com/office/drawing/2014/main" val="3190562839"/>
                    </a:ext>
                  </a:extLst>
                </a:gridCol>
                <a:gridCol w="1345362">
                  <a:extLst>
                    <a:ext uri="{9D8B030D-6E8A-4147-A177-3AD203B41FA5}">
                      <a16:colId xmlns:a16="http://schemas.microsoft.com/office/drawing/2014/main" val="3247038956"/>
                    </a:ext>
                  </a:extLst>
                </a:gridCol>
              </a:tblGrid>
              <a:tr h="203551">
                <a:tc gridSpan="5"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 smtClean="0">
                          <a:effectLst/>
                          <a:latin typeface="+mj-lt"/>
                        </a:rPr>
                        <a:t>PS5 TM - YAVUZELİ DM ENERJİ </a:t>
                      </a:r>
                      <a:r>
                        <a:rPr lang="tr-TR" sz="1000" u="none" strike="noStrike" dirty="0">
                          <a:effectLst/>
                          <a:latin typeface="+mj-lt"/>
                        </a:rPr>
                        <a:t>NAKİL HATTI </a:t>
                      </a:r>
                      <a:r>
                        <a:rPr lang="tr-TR" sz="1000" u="none" strike="noStrike" dirty="0" smtClean="0">
                          <a:effectLst/>
                          <a:latin typeface="+mj-lt"/>
                        </a:rPr>
                        <a:t>TESİSİ</a:t>
                      </a:r>
                      <a:endParaRPr lang="tr-TR" sz="10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19893087"/>
                  </a:ext>
                </a:extLst>
              </a:tr>
              <a:tr h="275221">
                <a:tc gridSpan="5"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>
                          <a:effectLst/>
                          <a:latin typeface="+mj-lt"/>
                        </a:rPr>
                        <a:t>KAMULAŞTIRMASINDA KAMU YARARI BULUNAN TAŞINMAZLAR LİSTESİ</a:t>
                      </a:r>
                      <a:endParaRPr lang="tr-TR" sz="10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57126083"/>
                  </a:ext>
                </a:extLst>
              </a:tr>
              <a:tr h="354645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>
                          <a:effectLst/>
                          <a:latin typeface="+mj-lt"/>
                        </a:rPr>
                        <a:t>İLİ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>
                          <a:effectLst/>
                          <a:latin typeface="+mj-lt"/>
                        </a:rPr>
                        <a:t>İLÇESİ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000" dirty="0" smtClean="0">
                          <a:latin typeface="+mj-lt"/>
                        </a:rPr>
                        <a:t>MAHALLESİ</a:t>
                      </a:r>
                      <a:endParaRPr lang="tr-TR" sz="1000" dirty="0"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000" dirty="0" smtClean="0">
                          <a:latin typeface="+mj-lt"/>
                        </a:rPr>
                        <a:t>ADA NO</a:t>
                      </a:r>
                      <a:endParaRPr lang="tr-TR" sz="1000" dirty="0"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000" dirty="0" smtClean="0">
                          <a:latin typeface="+mj-lt"/>
                        </a:rPr>
                        <a:t>PARSEL NO</a:t>
                      </a:r>
                      <a:endParaRPr lang="tr-TR" sz="1000" dirty="0">
                        <a:latin typeface="+mj-lt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357171934"/>
                  </a:ext>
                </a:extLst>
              </a:tr>
              <a:tr h="235817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GAZİANTEP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YAVUZELİ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tr-TR" sz="1000" dirty="0" smtClean="0">
                          <a:latin typeface="+mj-lt"/>
                        </a:rPr>
                        <a:t>K.KARAKUYU</a:t>
                      </a:r>
                      <a:endParaRPr lang="tr-TR" sz="1000" dirty="0"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000" dirty="0" smtClean="0">
                          <a:latin typeface="+mj-lt"/>
                        </a:rPr>
                        <a:t>111</a:t>
                      </a:r>
                      <a:endParaRPr lang="tr-TR" sz="1000" dirty="0"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000" dirty="0" smtClean="0">
                          <a:latin typeface="+mj-lt"/>
                        </a:rPr>
                        <a:t>14</a:t>
                      </a:r>
                      <a:endParaRPr lang="tr-TR" sz="1000" dirty="0">
                        <a:latin typeface="+mj-lt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127072576"/>
                  </a:ext>
                </a:extLst>
              </a:tr>
              <a:tr h="235817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000" dirty="0" smtClean="0">
                          <a:latin typeface="+mj-lt"/>
                        </a:rPr>
                        <a:t>113</a:t>
                      </a:r>
                      <a:endParaRPr lang="tr-TR" sz="1000" dirty="0"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000" dirty="0" smtClean="0">
                          <a:latin typeface="+mj-lt"/>
                        </a:rPr>
                        <a:t>7,8,13,15,21,48,51,52</a:t>
                      </a:r>
                      <a:endParaRPr lang="tr-TR" sz="1000" dirty="0">
                        <a:latin typeface="+mj-lt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292093518"/>
                  </a:ext>
                </a:extLst>
              </a:tr>
              <a:tr h="235817">
                <a:tc vMerge="1">
                  <a:txBody>
                    <a:bodyPr/>
                    <a:lstStyle/>
                    <a:p>
                      <a:pPr algn="ctr" fontAlgn="ctr"/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 vMerge="1">
                  <a:txBody>
                    <a:bodyPr/>
                    <a:lstStyle/>
                    <a:p>
                      <a:pPr algn="ctr"/>
                      <a:endParaRPr lang="tr-TR" sz="1000" dirty="0"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000" dirty="0" smtClean="0">
                          <a:latin typeface="+mj-lt"/>
                        </a:rPr>
                        <a:t>140</a:t>
                      </a:r>
                      <a:endParaRPr lang="tr-TR" sz="1000" dirty="0"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000" dirty="0" smtClean="0">
                          <a:latin typeface="+mj-lt"/>
                        </a:rPr>
                        <a:t>1,2</a:t>
                      </a:r>
                      <a:endParaRPr lang="tr-TR" sz="1000" dirty="0">
                        <a:latin typeface="+mj-lt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455125753"/>
                  </a:ext>
                </a:extLst>
              </a:tr>
            </a:tbl>
          </a:graphicData>
        </a:graphic>
      </p:graphicFrame>
      <p:pic>
        <p:nvPicPr>
          <p:cNvPr id="3" name="Resim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7639" y="2247941"/>
            <a:ext cx="8802768" cy="25361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497282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3" name="background-01-01.jpg" descr="background-01-01.jp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-1" y="0"/>
            <a:ext cx="10680701" cy="7550781"/>
          </a:xfrm>
          <a:prstGeom prst="rect">
            <a:avLst/>
          </a:prstGeom>
          <a:ln w="12700">
            <a:miter lim="400000"/>
          </a:ln>
        </p:spPr>
      </p:pic>
      <p:pic>
        <p:nvPicPr>
          <p:cNvPr id="114" name="Görüntü" descr="Görüntü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201419" y="1759737"/>
            <a:ext cx="8481596" cy="3391170"/>
          </a:xfrm>
          <a:prstGeom prst="rect">
            <a:avLst/>
          </a:prstGeom>
          <a:ln w="12700">
            <a:miter lim="400000"/>
          </a:ln>
        </p:spPr>
      </p:pic>
      <p:pic>
        <p:nvPicPr>
          <p:cNvPr id="115" name="Görüntü" descr="Görüntü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4869668" y="4984624"/>
            <a:ext cx="5879311" cy="2589023"/>
          </a:xfrm>
          <a:prstGeom prst="rect">
            <a:avLst/>
          </a:prstGeom>
          <a:ln w="12700">
            <a:miter lim="400000"/>
          </a:ln>
        </p:spPr>
      </p:pic>
      <p:sp>
        <p:nvSpPr>
          <p:cNvPr id="116" name="Metin kutusu 5"/>
          <p:cNvSpPr txBox="1"/>
          <p:nvPr/>
        </p:nvSpPr>
        <p:spPr>
          <a:xfrm>
            <a:off x="415192" y="112553"/>
            <a:ext cx="9900428" cy="1429076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30021" tIns="30021" rIns="30021" bIns="30021"/>
          <a:lstStyle/>
          <a:p>
            <a:pPr algn="ctr" defTabSz="1045633">
              <a:defRPr sz="2800" b="1" u="sng">
                <a:solidFill>
                  <a:srgbClr val="00888A"/>
                </a:solidFill>
              </a:defRPr>
            </a:pPr>
            <a:r>
              <a:rPr lang="tr-TR" sz="2800" b="1" u="sng" dirty="0"/>
              <a:t>KAMULAŞTIRMA DUYURUSU</a:t>
            </a:r>
          </a:p>
          <a:p>
            <a:pPr algn="ctr" defTabSz="1045633">
              <a:defRPr sz="2800" b="1" u="sng">
                <a:solidFill>
                  <a:srgbClr val="00888A"/>
                </a:solidFill>
              </a:defRPr>
            </a:pPr>
            <a:endParaRPr dirty="0"/>
          </a:p>
        </p:txBody>
      </p:sp>
      <p:sp>
        <p:nvSpPr>
          <p:cNvPr id="7" name="Dikdörtgen 6"/>
          <p:cNvSpPr/>
          <p:nvPr/>
        </p:nvSpPr>
        <p:spPr>
          <a:xfrm>
            <a:off x="865239" y="511277"/>
            <a:ext cx="9320981" cy="12157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2500" b="1" dirty="0" smtClean="0"/>
              <a:t>Ballık Mahallesi</a:t>
            </a:r>
            <a:endParaRPr lang="tr-TR" sz="2500" dirty="0"/>
          </a:p>
          <a:p>
            <a:pPr algn="ctr"/>
            <a:r>
              <a:rPr lang="tr-TR" sz="1600" dirty="0"/>
              <a:t>Tesisi planlanan ve aşağıda detayları yer alan Enerji Nakil Hattı İçin </a:t>
            </a:r>
            <a:r>
              <a:rPr lang="tr-TR" sz="1600" b="1" dirty="0"/>
              <a:t>Acele Kamulaştırma Kararı </a:t>
            </a:r>
            <a:r>
              <a:rPr lang="tr-TR" sz="1600" dirty="0"/>
              <a:t>verilmiş </a:t>
            </a:r>
            <a:r>
              <a:rPr lang="tr-TR" sz="1600" dirty="0" smtClean="0"/>
              <a:t>olup, Gaziantep 2. 4. 9. 5. ve 11. Asliye </a:t>
            </a:r>
            <a:r>
              <a:rPr lang="tr-TR" sz="1600" dirty="0"/>
              <a:t>Hukuk </a:t>
            </a:r>
            <a:r>
              <a:rPr lang="tr-TR" sz="1600" dirty="0" smtClean="0"/>
              <a:t>Mahkemelerince </a:t>
            </a:r>
            <a:r>
              <a:rPr lang="tr-TR" sz="1600" dirty="0"/>
              <a:t>belirlenen bedeller </a:t>
            </a:r>
            <a:r>
              <a:rPr lang="tr-TR" sz="1600" b="1" dirty="0" smtClean="0"/>
              <a:t>Vakıfbank</a:t>
            </a:r>
            <a:r>
              <a:rPr lang="tr-TR" sz="1600" dirty="0" smtClean="0"/>
              <a:t> </a:t>
            </a:r>
            <a:r>
              <a:rPr lang="tr-TR" sz="1600" b="1" dirty="0" smtClean="0"/>
              <a:t>Gaziantep Şubesine </a:t>
            </a:r>
            <a:r>
              <a:rPr lang="tr-TR" sz="1600" dirty="0"/>
              <a:t>yatırılmıştır.</a:t>
            </a:r>
          </a:p>
        </p:txBody>
      </p:sp>
      <p:sp>
        <p:nvSpPr>
          <p:cNvPr id="8" name="Dikdörtgen 7"/>
          <p:cNvSpPr/>
          <p:nvPr/>
        </p:nvSpPr>
        <p:spPr>
          <a:xfrm>
            <a:off x="5567469" y="5146108"/>
            <a:ext cx="4938606" cy="19805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b="1" u="sng" dirty="0">
                <a:solidFill>
                  <a:srgbClr val="00888A"/>
                </a:solidFill>
              </a:rPr>
              <a:t>BEDELLERİN ALINABİLMESİ İÇİN;</a:t>
            </a:r>
          </a:p>
          <a:p>
            <a:endParaRPr lang="tr-TR" sz="1100" dirty="0"/>
          </a:p>
          <a:p>
            <a:pPr lvl="0"/>
            <a:r>
              <a:rPr lang="tr-TR" sz="1200" b="1" dirty="0">
                <a:solidFill>
                  <a:srgbClr val="00888A"/>
                </a:solidFill>
              </a:rPr>
              <a:t>1)</a:t>
            </a:r>
            <a:r>
              <a:rPr lang="tr-TR" sz="1200" dirty="0" smtClean="0"/>
              <a:t> </a:t>
            </a:r>
            <a:r>
              <a:rPr lang="tr-TR" sz="1200" dirty="0"/>
              <a:t>Gaziantep 2. 4. 9. 5. ve 11. Asliye Hukuk Mahkeme Kaleminden Belge Alınması,</a:t>
            </a:r>
          </a:p>
          <a:p>
            <a:pPr lvl="0"/>
            <a:r>
              <a:rPr lang="tr-TR" sz="1200" b="1" dirty="0">
                <a:solidFill>
                  <a:srgbClr val="00888A"/>
                </a:solidFill>
              </a:rPr>
              <a:t>2)</a:t>
            </a:r>
            <a:r>
              <a:rPr lang="tr-TR" sz="1200" dirty="0" smtClean="0"/>
              <a:t> </a:t>
            </a:r>
            <a:r>
              <a:rPr lang="tr-TR" sz="1200" dirty="0" err="1" smtClean="0"/>
              <a:t>Takyidatlı</a:t>
            </a:r>
            <a:r>
              <a:rPr lang="tr-TR" sz="1200" dirty="0" smtClean="0"/>
              <a:t> </a:t>
            </a:r>
            <a:r>
              <a:rPr lang="tr-TR" sz="1200" dirty="0"/>
              <a:t>Tapu Kaydı,</a:t>
            </a:r>
          </a:p>
          <a:p>
            <a:pPr lvl="0"/>
            <a:r>
              <a:rPr lang="tr-TR" sz="1200" b="1" dirty="0">
                <a:solidFill>
                  <a:srgbClr val="00888A"/>
                </a:solidFill>
              </a:rPr>
              <a:t>3) </a:t>
            </a:r>
            <a:r>
              <a:rPr lang="tr-TR" sz="1200" dirty="0" smtClean="0"/>
              <a:t>Kimlik </a:t>
            </a:r>
            <a:r>
              <a:rPr lang="tr-TR" sz="1200" dirty="0"/>
              <a:t>Belgesi,</a:t>
            </a:r>
          </a:p>
          <a:p>
            <a:r>
              <a:rPr lang="tr-TR" sz="1300" dirty="0"/>
              <a:t> </a:t>
            </a:r>
            <a:r>
              <a:rPr lang="tr-TR" sz="1300" dirty="0" smtClean="0"/>
              <a:t>ile </a:t>
            </a:r>
            <a:r>
              <a:rPr lang="tr-TR" sz="1300" b="1" dirty="0"/>
              <a:t>Vakıfbank Gaziantep Şubesine</a:t>
            </a:r>
            <a:r>
              <a:rPr lang="tr-TR" sz="1300" dirty="0" smtClean="0"/>
              <a:t> </a:t>
            </a:r>
            <a:r>
              <a:rPr lang="tr-TR" sz="1300" dirty="0" smtClean="0"/>
              <a:t>başvuru </a:t>
            </a:r>
            <a:r>
              <a:rPr lang="tr-TR" sz="1300" dirty="0"/>
              <a:t>yapılması gerekmektedir</a:t>
            </a:r>
            <a:r>
              <a:rPr lang="tr-TR" sz="1300" dirty="0" smtClean="0"/>
              <a:t>.</a:t>
            </a:r>
          </a:p>
          <a:p>
            <a:r>
              <a:rPr lang="tr-TR" sz="1200" dirty="0" smtClean="0"/>
              <a:t> </a:t>
            </a:r>
            <a:endParaRPr lang="tr-TR" sz="1200" dirty="0"/>
          </a:p>
          <a:p>
            <a:r>
              <a:rPr lang="tr-TR" sz="1000" b="1" dirty="0"/>
              <a:t>Not:</a:t>
            </a:r>
            <a:r>
              <a:rPr lang="tr-TR" sz="1000" dirty="0"/>
              <a:t> Yaşanabilecek olası aksaklıklarda iletişim için, </a:t>
            </a:r>
            <a:r>
              <a:rPr lang="tr-TR" sz="1000" b="1" dirty="0"/>
              <a:t>186 Çağrı Merkezi </a:t>
            </a:r>
            <a:r>
              <a:rPr lang="tr-TR" sz="1000" dirty="0"/>
              <a:t>ile iletişime geçilebilir.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tr-TR" sz="1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2" name="Tablo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12064730"/>
              </p:ext>
            </p:extLst>
          </p:nvPr>
        </p:nvGraphicFramePr>
        <p:xfrm>
          <a:off x="520920" y="5595457"/>
          <a:ext cx="4348748" cy="1263359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874743">
                  <a:extLst>
                    <a:ext uri="{9D8B030D-6E8A-4147-A177-3AD203B41FA5}">
                      <a16:colId xmlns:a16="http://schemas.microsoft.com/office/drawing/2014/main" val="1343286331"/>
                    </a:ext>
                  </a:extLst>
                </a:gridCol>
                <a:gridCol w="1034716">
                  <a:extLst>
                    <a:ext uri="{9D8B030D-6E8A-4147-A177-3AD203B41FA5}">
                      <a16:colId xmlns:a16="http://schemas.microsoft.com/office/drawing/2014/main" val="770277403"/>
                    </a:ext>
                  </a:extLst>
                </a:gridCol>
                <a:gridCol w="757989">
                  <a:extLst>
                    <a:ext uri="{9D8B030D-6E8A-4147-A177-3AD203B41FA5}">
                      <a16:colId xmlns:a16="http://schemas.microsoft.com/office/drawing/2014/main" val="2902267367"/>
                    </a:ext>
                  </a:extLst>
                </a:gridCol>
                <a:gridCol w="505327">
                  <a:extLst>
                    <a:ext uri="{9D8B030D-6E8A-4147-A177-3AD203B41FA5}">
                      <a16:colId xmlns:a16="http://schemas.microsoft.com/office/drawing/2014/main" val="3190562839"/>
                    </a:ext>
                  </a:extLst>
                </a:gridCol>
                <a:gridCol w="1175973">
                  <a:extLst>
                    <a:ext uri="{9D8B030D-6E8A-4147-A177-3AD203B41FA5}">
                      <a16:colId xmlns:a16="http://schemas.microsoft.com/office/drawing/2014/main" val="3247038956"/>
                    </a:ext>
                  </a:extLst>
                </a:gridCol>
              </a:tblGrid>
              <a:tr h="203551">
                <a:tc gridSpan="5"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 smtClean="0">
                          <a:effectLst/>
                          <a:latin typeface="+mj-lt"/>
                        </a:rPr>
                        <a:t>PS5 TM - YAVUZELİ DM ENERJİ </a:t>
                      </a:r>
                      <a:r>
                        <a:rPr lang="tr-TR" sz="1000" u="none" strike="noStrike" dirty="0">
                          <a:effectLst/>
                          <a:latin typeface="+mj-lt"/>
                        </a:rPr>
                        <a:t>NAKİL HATTI </a:t>
                      </a:r>
                      <a:r>
                        <a:rPr lang="tr-TR" sz="1000" u="none" strike="noStrike" dirty="0" smtClean="0">
                          <a:effectLst/>
                          <a:latin typeface="+mj-lt"/>
                        </a:rPr>
                        <a:t>TESİSİ</a:t>
                      </a:r>
                      <a:endParaRPr lang="tr-TR" sz="10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19893087"/>
                  </a:ext>
                </a:extLst>
              </a:tr>
              <a:tr h="275221">
                <a:tc gridSpan="5"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>
                          <a:effectLst/>
                          <a:latin typeface="+mj-lt"/>
                        </a:rPr>
                        <a:t>KAMULAŞTIRMASINDA KAMU YARARI BULUNAN TAŞINMAZLAR LİSTESİ</a:t>
                      </a:r>
                      <a:endParaRPr lang="tr-TR" sz="10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57126083"/>
                  </a:ext>
                </a:extLst>
              </a:tr>
              <a:tr h="470262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>
                          <a:effectLst/>
                          <a:latin typeface="+mj-lt"/>
                        </a:rPr>
                        <a:t>İLİ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>
                          <a:effectLst/>
                          <a:latin typeface="+mj-lt"/>
                        </a:rPr>
                        <a:t>İLÇESİ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000" dirty="0" smtClean="0">
                          <a:latin typeface="+mj-lt"/>
                        </a:rPr>
                        <a:t>MAHALLESİ</a:t>
                      </a:r>
                      <a:endParaRPr lang="tr-TR" sz="1000" dirty="0"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000" dirty="0" smtClean="0">
                          <a:latin typeface="+mj-lt"/>
                        </a:rPr>
                        <a:t>ADA NO</a:t>
                      </a:r>
                      <a:endParaRPr lang="tr-TR" sz="1000" dirty="0"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000" dirty="0" smtClean="0">
                          <a:latin typeface="+mj-lt"/>
                        </a:rPr>
                        <a:t>PARSEL NO</a:t>
                      </a:r>
                      <a:endParaRPr lang="tr-TR" sz="1000" dirty="0">
                        <a:latin typeface="+mj-lt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357171934"/>
                  </a:ext>
                </a:extLst>
              </a:tr>
              <a:tr h="235817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GAZİANTEP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YAVUZELİ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000" dirty="0" smtClean="0">
                          <a:latin typeface="+mj-lt"/>
                        </a:rPr>
                        <a:t>BALLIK</a:t>
                      </a:r>
                      <a:endParaRPr lang="tr-TR" sz="1000" dirty="0"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000" dirty="0" smtClean="0">
                          <a:latin typeface="+mj-lt"/>
                        </a:rPr>
                        <a:t>0</a:t>
                      </a:r>
                      <a:endParaRPr lang="tr-TR" sz="1000" dirty="0"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000" dirty="0" smtClean="0">
                          <a:latin typeface="+mj-lt"/>
                        </a:rPr>
                        <a:t>237,</a:t>
                      </a:r>
                      <a:r>
                        <a:rPr lang="tr-TR" sz="1000" baseline="0" dirty="0" smtClean="0">
                          <a:latin typeface="+mj-lt"/>
                        </a:rPr>
                        <a:t> </a:t>
                      </a:r>
                      <a:r>
                        <a:rPr lang="tr-TR" sz="1000" dirty="0" smtClean="0">
                          <a:latin typeface="+mj-lt"/>
                        </a:rPr>
                        <a:t>242, 243, 246, 867, 869, 871, 873</a:t>
                      </a:r>
                      <a:endParaRPr lang="tr-TR" sz="1000" dirty="0">
                        <a:latin typeface="+mj-lt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127072576"/>
                  </a:ext>
                </a:extLst>
              </a:tr>
            </a:tbl>
          </a:graphicData>
        </a:graphic>
      </p:graphicFrame>
      <p:pic>
        <p:nvPicPr>
          <p:cNvPr id="3" name="Resim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6634" y="2061943"/>
            <a:ext cx="7117859" cy="26396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5114663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3" name="background-01-01.jpg" descr="background-01-01.jp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25055" y="0"/>
            <a:ext cx="10680701" cy="7550781"/>
          </a:xfrm>
          <a:prstGeom prst="rect">
            <a:avLst/>
          </a:prstGeom>
          <a:ln w="12700">
            <a:miter lim="400000"/>
          </a:ln>
        </p:spPr>
      </p:pic>
      <p:pic>
        <p:nvPicPr>
          <p:cNvPr id="114" name="Görüntü" descr="Görüntü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210662" y="1565190"/>
            <a:ext cx="8327973" cy="3329747"/>
          </a:xfrm>
          <a:prstGeom prst="rect">
            <a:avLst/>
          </a:prstGeom>
          <a:ln w="12700">
            <a:miter lim="400000"/>
          </a:ln>
        </p:spPr>
      </p:pic>
      <p:pic>
        <p:nvPicPr>
          <p:cNvPr id="115" name="Görüntü" descr="Görüntü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4869668" y="4984624"/>
            <a:ext cx="5879311" cy="2589023"/>
          </a:xfrm>
          <a:prstGeom prst="rect">
            <a:avLst/>
          </a:prstGeom>
          <a:ln w="12700">
            <a:miter lim="400000"/>
          </a:ln>
        </p:spPr>
      </p:pic>
      <p:sp>
        <p:nvSpPr>
          <p:cNvPr id="116" name="Metin kutusu 5"/>
          <p:cNvSpPr txBox="1"/>
          <p:nvPr/>
        </p:nvSpPr>
        <p:spPr>
          <a:xfrm>
            <a:off x="415192" y="112553"/>
            <a:ext cx="9900428" cy="1429076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30021" tIns="30021" rIns="30021" bIns="30021"/>
          <a:lstStyle/>
          <a:p>
            <a:pPr algn="ctr" defTabSz="1045633">
              <a:defRPr sz="2800" b="1" u="sng">
                <a:solidFill>
                  <a:srgbClr val="00888A"/>
                </a:solidFill>
              </a:defRPr>
            </a:pPr>
            <a:r>
              <a:rPr lang="tr-TR" sz="2800" b="1" u="sng" dirty="0"/>
              <a:t>KAMULAŞTIRMA DUYURUSU</a:t>
            </a:r>
          </a:p>
          <a:p>
            <a:pPr algn="ctr" defTabSz="1045633">
              <a:defRPr sz="2800" b="1" u="sng">
                <a:solidFill>
                  <a:srgbClr val="00888A"/>
                </a:solidFill>
              </a:defRPr>
            </a:pPr>
            <a:endParaRPr dirty="0"/>
          </a:p>
        </p:txBody>
      </p:sp>
      <p:sp>
        <p:nvSpPr>
          <p:cNvPr id="7" name="Dikdörtgen 6"/>
          <p:cNvSpPr/>
          <p:nvPr/>
        </p:nvSpPr>
        <p:spPr>
          <a:xfrm>
            <a:off x="865239" y="511277"/>
            <a:ext cx="9320981" cy="9694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2500" b="1" dirty="0" smtClean="0"/>
              <a:t>Pazarcık </a:t>
            </a:r>
            <a:r>
              <a:rPr lang="tr-TR" sz="2500" b="1" dirty="0"/>
              <a:t>Mahallesi</a:t>
            </a:r>
            <a:endParaRPr lang="tr-TR" sz="2500" dirty="0"/>
          </a:p>
          <a:p>
            <a:pPr algn="ctr"/>
            <a:r>
              <a:rPr lang="tr-TR" sz="1600" dirty="0"/>
              <a:t>Tesisi planlanan ve aşağıda detayları yer alan Enerji Nakil Hattı İçin </a:t>
            </a:r>
            <a:r>
              <a:rPr lang="tr-TR" sz="1600" b="1" dirty="0"/>
              <a:t>Acele Kamulaştırma Kararı </a:t>
            </a:r>
            <a:r>
              <a:rPr lang="tr-TR" sz="1600" dirty="0"/>
              <a:t>verilmiş olup,</a:t>
            </a:r>
            <a:br>
              <a:rPr lang="tr-TR" sz="1600" dirty="0"/>
            </a:br>
            <a:r>
              <a:rPr lang="tr-TR" sz="1600" dirty="0"/>
              <a:t>P</a:t>
            </a:r>
            <a:r>
              <a:rPr lang="tr-TR" sz="1600" dirty="0" smtClean="0"/>
              <a:t>azarcık 1. ve 2. Asliye </a:t>
            </a:r>
            <a:r>
              <a:rPr lang="tr-TR" sz="1600" dirty="0"/>
              <a:t>Hukuk </a:t>
            </a:r>
            <a:r>
              <a:rPr lang="tr-TR" sz="1600" dirty="0" smtClean="0"/>
              <a:t>Mahkemelerince </a:t>
            </a:r>
            <a:r>
              <a:rPr lang="tr-TR" sz="1600" dirty="0"/>
              <a:t>belirlenen bedeller </a:t>
            </a:r>
            <a:r>
              <a:rPr lang="tr-TR" sz="1600" b="1" dirty="0" smtClean="0"/>
              <a:t>Pazarcık Ziraat Şubesine </a:t>
            </a:r>
            <a:r>
              <a:rPr lang="tr-TR" sz="1600" dirty="0"/>
              <a:t>yatırılmıştır.</a:t>
            </a:r>
          </a:p>
        </p:txBody>
      </p:sp>
      <p:sp>
        <p:nvSpPr>
          <p:cNvPr id="8" name="Dikdörtgen 7"/>
          <p:cNvSpPr/>
          <p:nvPr/>
        </p:nvSpPr>
        <p:spPr>
          <a:xfrm>
            <a:off x="5567469" y="5146108"/>
            <a:ext cx="4938606" cy="1734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b="1" u="sng" dirty="0">
                <a:solidFill>
                  <a:srgbClr val="00888A"/>
                </a:solidFill>
              </a:rPr>
              <a:t>BEDELLERİN ALINABİLMESİ İÇİN;</a:t>
            </a:r>
          </a:p>
          <a:p>
            <a:endParaRPr lang="tr-TR" sz="1100" dirty="0"/>
          </a:p>
          <a:p>
            <a:pPr lvl="0"/>
            <a:r>
              <a:rPr lang="tr-TR" sz="1200" b="1" dirty="0">
                <a:solidFill>
                  <a:srgbClr val="00888A"/>
                </a:solidFill>
              </a:rPr>
              <a:t>1)</a:t>
            </a:r>
            <a:r>
              <a:rPr lang="tr-TR" sz="1200" dirty="0" smtClean="0"/>
              <a:t> Pazarcık 1., ve 2. Asliye </a:t>
            </a:r>
            <a:r>
              <a:rPr lang="tr-TR" sz="1200" dirty="0"/>
              <a:t>Hukuk Mahkeme Kaleminden Belge Alınması,</a:t>
            </a:r>
          </a:p>
          <a:p>
            <a:pPr lvl="0"/>
            <a:r>
              <a:rPr lang="tr-TR" sz="1200" b="1" dirty="0">
                <a:solidFill>
                  <a:srgbClr val="00888A"/>
                </a:solidFill>
              </a:rPr>
              <a:t>2)</a:t>
            </a:r>
            <a:r>
              <a:rPr lang="tr-TR" sz="1200" dirty="0" smtClean="0"/>
              <a:t> </a:t>
            </a:r>
            <a:r>
              <a:rPr lang="tr-TR" sz="1200" dirty="0" err="1" smtClean="0"/>
              <a:t>Takyidatlı</a:t>
            </a:r>
            <a:r>
              <a:rPr lang="tr-TR" sz="1200" dirty="0" smtClean="0"/>
              <a:t> </a:t>
            </a:r>
            <a:r>
              <a:rPr lang="tr-TR" sz="1200" dirty="0"/>
              <a:t>Tapu Kaydı,</a:t>
            </a:r>
          </a:p>
          <a:p>
            <a:pPr lvl="0"/>
            <a:r>
              <a:rPr lang="tr-TR" sz="1200" b="1" dirty="0">
                <a:solidFill>
                  <a:srgbClr val="00888A"/>
                </a:solidFill>
              </a:rPr>
              <a:t>3) </a:t>
            </a:r>
            <a:r>
              <a:rPr lang="tr-TR" sz="1200" dirty="0" smtClean="0"/>
              <a:t>Kimlik </a:t>
            </a:r>
            <a:r>
              <a:rPr lang="tr-TR" sz="1200" dirty="0"/>
              <a:t>Belgesi,</a:t>
            </a:r>
          </a:p>
          <a:p>
            <a:r>
              <a:rPr lang="tr-TR" sz="1300" dirty="0"/>
              <a:t> </a:t>
            </a:r>
            <a:r>
              <a:rPr lang="tr-TR" sz="1300" dirty="0" smtClean="0"/>
              <a:t>ile </a:t>
            </a:r>
            <a:r>
              <a:rPr lang="tr-TR" sz="1300" b="1" dirty="0" smtClean="0"/>
              <a:t>Pazarcık Ziraat Şubesine</a:t>
            </a:r>
            <a:r>
              <a:rPr lang="tr-TR" sz="1300" dirty="0" smtClean="0"/>
              <a:t> başvuru </a:t>
            </a:r>
            <a:r>
              <a:rPr lang="tr-TR" sz="1300" dirty="0"/>
              <a:t>yapılması gerekmektedir</a:t>
            </a:r>
            <a:r>
              <a:rPr lang="tr-TR" sz="1300" dirty="0" smtClean="0"/>
              <a:t>.</a:t>
            </a:r>
          </a:p>
          <a:p>
            <a:r>
              <a:rPr lang="tr-TR" sz="1200" dirty="0" smtClean="0"/>
              <a:t> </a:t>
            </a:r>
            <a:endParaRPr lang="tr-TR" sz="1200" dirty="0"/>
          </a:p>
          <a:p>
            <a:r>
              <a:rPr lang="tr-TR" sz="1000" b="1" dirty="0"/>
              <a:t>Not:</a:t>
            </a:r>
            <a:r>
              <a:rPr lang="tr-TR" sz="1000" dirty="0"/>
              <a:t> Yaşanabilecek olası aksaklıklarda iletişim için, </a:t>
            </a:r>
            <a:r>
              <a:rPr lang="tr-TR" sz="1000" b="1" dirty="0"/>
              <a:t>186 Çağrı Merkezi </a:t>
            </a:r>
            <a:r>
              <a:rPr lang="tr-TR" sz="1000" dirty="0"/>
              <a:t>ile iletişime geçilebilir.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tr-TR" sz="1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2" name="Tablo 1"/>
          <p:cNvGraphicFramePr>
            <a:graphicFrameLocks noGrp="1"/>
          </p:cNvGraphicFramePr>
          <p:nvPr/>
        </p:nvGraphicFramePr>
        <p:xfrm>
          <a:off x="520920" y="5595457"/>
          <a:ext cx="4348748" cy="1263359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1144251">
                  <a:extLst>
                    <a:ext uri="{9D8B030D-6E8A-4147-A177-3AD203B41FA5}">
                      <a16:colId xmlns:a16="http://schemas.microsoft.com/office/drawing/2014/main" val="1343286331"/>
                    </a:ext>
                  </a:extLst>
                </a:gridCol>
                <a:gridCol w="587141">
                  <a:extLst>
                    <a:ext uri="{9D8B030D-6E8A-4147-A177-3AD203B41FA5}">
                      <a16:colId xmlns:a16="http://schemas.microsoft.com/office/drawing/2014/main" val="770277403"/>
                    </a:ext>
                  </a:extLst>
                </a:gridCol>
                <a:gridCol w="770021">
                  <a:extLst>
                    <a:ext uri="{9D8B030D-6E8A-4147-A177-3AD203B41FA5}">
                      <a16:colId xmlns:a16="http://schemas.microsoft.com/office/drawing/2014/main" val="2902267367"/>
                    </a:ext>
                  </a:extLst>
                </a:gridCol>
                <a:gridCol w="501973">
                  <a:extLst>
                    <a:ext uri="{9D8B030D-6E8A-4147-A177-3AD203B41FA5}">
                      <a16:colId xmlns:a16="http://schemas.microsoft.com/office/drawing/2014/main" val="3190562839"/>
                    </a:ext>
                  </a:extLst>
                </a:gridCol>
                <a:gridCol w="1345362">
                  <a:extLst>
                    <a:ext uri="{9D8B030D-6E8A-4147-A177-3AD203B41FA5}">
                      <a16:colId xmlns:a16="http://schemas.microsoft.com/office/drawing/2014/main" val="3247038956"/>
                    </a:ext>
                  </a:extLst>
                </a:gridCol>
              </a:tblGrid>
              <a:tr h="203551">
                <a:tc gridSpan="5"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 smtClean="0">
                          <a:effectLst/>
                          <a:latin typeface="+mj-lt"/>
                        </a:rPr>
                        <a:t>PS5 TM - YAVUZELİ DM ENERJİ </a:t>
                      </a:r>
                      <a:r>
                        <a:rPr lang="tr-TR" sz="1000" u="none" strike="noStrike" dirty="0">
                          <a:effectLst/>
                          <a:latin typeface="+mj-lt"/>
                        </a:rPr>
                        <a:t>NAKİL HATTI </a:t>
                      </a:r>
                      <a:r>
                        <a:rPr lang="tr-TR" sz="1000" u="none" strike="noStrike" dirty="0" smtClean="0">
                          <a:effectLst/>
                          <a:latin typeface="+mj-lt"/>
                        </a:rPr>
                        <a:t>TESİSİ</a:t>
                      </a:r>
                      <a:endParaRPr lang="tr-TR" sz="10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19893087"/>
                  </a:ext>
                </a:extLst>
              </a:tr>
              <a:tr h="275221">
                <a:tc gridSpan="5"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>
                          <a:effectLst/>
                          <a:latin typeface="+mj-lt"/>
                        </a:rPr>
                        <a:t>KAMULAŞTIRMASINDA KAMU YARARI BULUNAN TAŞINMAZLAR LİSTESİ</a:t>
                      </a:r>
                      <a:endParaRPr lang="tr-TR" sz="10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57126083"/>
                  </a:ext>
                </a:extLst>
              </a:tr>
              <a:tr h="470262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>
                          <a:effectLst/>
                          <a:latin typeface="+mj-lt"/>
                        </a:rPr>
                        <a:t>İLİ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>
                          <a:effectLst/>
                          <a:latin typeface="+mj-lt"/>
                        </a:rPr>
                        <a:t>İLÇESİ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000" dirty="0" smtClean="0">
                          <a:latin typeface="+mj-lt"/>
                        </a:rPr>
                        <a:t>MAHALLESİ</a:t>
                      </a:r>
                      <a:endParaRPr lang="tr-TR" sz="1000" dirty="0"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000" dirty="0" smtClean="0">
                          <a:latin typeface="+mj-lt"/>
                        </a:rPr>
                        <a:t>ADA NO</a:t>
                      </a:r>
                      <a:endParaRPr lang="tr-TR" sz="1000" dirty="0"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000" dirty="0" smtClean="0">
                          <a:latin typeface="+mj-lt"/>
                        </a:rPr>
                        <a:t>PARSEL NO</a:t>
                      </a:r>
                      <a:endParaRPr lang="tr-TR" sz="1000" dirty="0">
                        <a:latin typeface="+mj-lt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357171934"/>
                  </a:ext>
                </a:extLst>
              </a:tr>
              <a:tr h="235817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KAHRAMANMARAŞ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PAZARCIK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000" dirty="0" smtClean="0">
                          <a:latin typeface="+mj-lt"/>
                        </a:rPr>
                        <a:t>AŞAĞIMÜLK</a:t>
                      </a:r>
                      <a:endParaRPr lang="tr-TR" sz="1000" dirty="0"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000" dirty="0" smtClean="0">
                          <a:latin typeface="+mj-lt"/>
                        </a:rPr>
                        <a:t>0</a:t>
                      </a:r>
                      <a:endParaRPr lang="tr-TR" sz="1000" dirty="0"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000" dirty="0" smtClean="0">
                          <a:latin typeface="+mj-lt"/>
                        </a:rPr>
                        <a:t>307,309,310,311,416,417,743,764,769</a:t>
                      </a:r>
                      <a:endParaRPr lang="tr-TR" sz="1000" dirty="0">
                        <a:latin typeface="+mj-lt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127072576"/>
                  </a:ext>
                </a:extLst>
              </a:tr>
            </a:tbl>
          </a:graphicData>
        </a:graphic>
      </p:graphicFrame>
      <p:pic>
        <p:nvPicPr>
          <p:cNvPr id="9" name="background-01-01.jpg" descr="background-01-01.jp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-1" y="0"/>
            <a:ext cx="10680701" cy="7550781"/>
          </a:xfrm>
          <a:prstGeom prst="rect">
            <a:avLst/>
          </a:prstGeom>
          <a:ln w="12700">
            <a:miter lim="400000"/>
          </a:ln>
        </p:spPr>
      </p:pic>
      <p:pic>
        <p:nvPicPr>
          <p:cNvPr id="11" name="Görüntü" descr="Görüntü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415193" y="1912137"/>
            <a:ext cx="9923428" cy="3407205"/>
          </a:xfrm>
          <a:prstGeom prst="rect">
            <a:avLst/>
          </a:prstGeom>
          <a:ln w="12700">
            <a:miter lim="400000"/>
          </a:ln>
        </p:spPr>
      </p:pic>
      <p:pic>
        <p:nvPicPr>
          <p:cNvPr id="12" name="Görüntü" descr="Görüntü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5022068" y="5137024"/>
            <a:ext cx="5879311" cy="2589023"/>
          </a:xfrm>
          <a:prstGeom prst="rect">
            <a:avLst/>
          </a:prstGeom>
          <a:ln w="12700">
            <a:miter lim="400000"/>
          </a:ln>
        </p:spPr>
      </p:pic>
      <p:sp>
        <p:nvSpPr>
          <p:cNvPr id="13" name="Metin kutusu 5"/>
          <p:cNvSpPr txBox="1"/>
          <p:nvPr/>
        </p:nvSpPr>
        <p:spPr>
          <a:xfrm>
            <a:off x="567592" y="264953"/>
            <a:ext cx="9900428" cy="1429076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30021" tIns="30021" rIns="30021" bIns="30021"/>
          <a:lstStyle/>
          <a:p>
            <a:pPr algn="ctr" defTabSz="1045633">
              <a:defRPr sz="2800" b="1" u="sng">
                <a:solidFill>
                  <a:srgbClr val="00888A"/>
                </a:solidFill>
              </a:defRPr>
            </a:pPr>
            <a:r>
              <a:rPr lang="tr-TR" sz="2800" b="1" u="sng" dirty="0"/>
              <a:t>KAMULAŞTIRMA DUYURUSU</a:t>
            </a:r>
          </a:p>
          <a:p>
            <a:pPr algn="ctr" defTabSz="1045633">
              <a:defRPr sz="2800" b="1" u="sng">
                <a:solidFill>
                  <a:srgbClr val="00888A"/>
                </a:solidFill>
              </a:defRPr>
            </a:pPr>
            <a:endParaRPr dirty="0"/>
          </a:p>
        </p:txBody>
      </p:sp>
      <p:sp>
        <p:nvSpPr>
          <p:cNvPr id="14" name="Dikdörtgen 13"/>
          <p:cNvSpPr/>
          <p:nvPr/>
        </p:nvSpPr>
        <p:spPr>
          <a:xfrm>
            <a:off x="1017639" y="663677"/>
            <a:ext cx="9320981" cy="12157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2500" b="1" dirty="0" err="1" smtClean="0"/>
              <a:t>Cingife</a:t>
            </a:r>
            <a:r>
              <a:rPr lang="tr-TR" sz="2500" b="1" dirty="0" smtClean="0"/>
              <a:t> Mahallesi</a:t>
            </a:r>
            <a:endParaRPr lang="tr-TR" sz="2500" dirty="0"/>
          </a:p>
          <a:p>
            <a:pPr algn="ctr"/>
            <a:r>
              <a:rPr lang="tr-TR" sz="1600" dirty="0"/>
              <a:t>Tesisi planlanan ve aşağıda detayları yer alan Enerji Nakil Hattı İçin </a:t>
            </a:r>
            <a:r>
              <a:rPr lang="tr-TR" sz="1600" b="1" dirty="0"/>
              <a:t>Acele Kamulaştırma Kararı </a:t>
            </a:r>
            <a:r>
              <a:rPr lang="tr-TR" sz="1600" dirty="0"/>
              <a:t>verilmiş </a:t>
            </a:r>
            <a:r>
              <a:rPr lang="tr-TR" sz="1600" dirty="0" smtClean="0"/>
              <a:t>olup, Gaziantep 1. 2. 4. 7. 8.ve 9. Asliye </a:t>
            </a:r>
            <a:r>
              <a:rPr lang="tr-TR" sz="1600" dirty="0"/>
              <a:t>Hukuk </a:t>
            </a:r>
            <a:r>
              <a:rPr lang="tr-TR" sz="1600" dirty="0" smtClean="0"/>
              <a:t>Mahkemelerince </a:t>
            </a:r>
            <a:r>
              <a:rPr lang="tr-TR" sz="1600" dirty="0"/>
              <a:t>belirlenen bedeller </a:t>
            </a:r>
            <a:r>
              <a:rPr lang="tr-TR" sz="1600" b="1" dirty="0" smtClean="0"/>
              <a:t>Gaziantep Vakıfbank Şubesine </a:t>
            </a:r>
            <a:r>
              <a:rPr lang="tr-TR" sz="1600" dirty="0"/>
              <a:t>yatırılmıştır.</a:t>
            </a:r>
          </a:p>
        </p:txBody>
      </p:sp>
      <p:sp>
        <p:nvSpPr>
          <p:cNvPr id="15" name="Dikdörtgen 14"/>
          <p:cNvSpPr/>
          <p:nvPr/>
        </p:nvSpPr>
        <p:spPr>
          <a:xfrm>
            <a:off x="5719869" y="5298508"/>
            <a:ext cx="4938606" cy="19805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b="1" u="sng" dirty="0">
                <a:solidFill>
                  <a:srgbClr val="00888A"/>
                </a:solidFill>
              </a:rPr>
              <a:t>BEDELLERİN ALINABİLMESİ İÇİN;</a:t>
            </a:r>
          </a:p>
          <a:p>
            <a:endParaRPr lang="tr-TR" sz="1100" dirty="0"/>
          </a:p>
          <a:p>
            <a:pPr lvl="0"/>
            <a:r>
              <a:rPr lang="tr-TR" sz="1200" b="1" dirty="0">
                <a:solidFill>
                  <a:srgbClr val="00888A"/>
                </a:solidFill>
              </a:rPr>
              <a:t>1)</a:t>
            </a:r>
            <a:r>
              <a:rPr lang="tr-TR" sz="1200" dirty="0" smtClean="0"/>
              <a:t> </a:t>
            </a:r>
            <a:r>
              <a:rPr lang="tr-TR" sz="1200" dirty="0"/>
              <a:t>Gaziantep 1. 2. 4. 7. 8.ve 9. </a:t>
            </a:r>
            <a:r>
              <a:rPr lang="tr-TR" sz="1200" dirty="0" smtClean="0"/>
              <a:t>Asliye </a:t>
            </a:r>
            <a:r>
              <a:rPr lang="tr-TR" sz="1200" dirty="0"/>
              <a:t>Hukuk Mahkeme Kaleminden Belge Alınması,</a:t>
            </a:r>
          </a:p>
          <a:p>
            <a:pPr lvl="0"/>
            <a:r>
              <a:rPr lang="tr-TR" sz="1200" b="1" dirty="0">
                <a:solidFill>
                  <a:srgbClr val="00888A"/>
                </a:solidFill>
              </a:rPr>
              <a:t>2)</a:t>
            </a:r>
            <a:r>
              <a:rPr lang="tr-TR" sz="1200" dirty="0" smtClean="0"/>
              <a:t> </a:t>
            </a:r>
            <a:r>
              <a:rPr lang="tr-TR" sz="1200" dirty="0" err="1" smtClean="0"/>
              <a:t>Takyidatlı</a:t>
            </a:r>
            <a:r>
              <a:rPr lang="tr-TR" sz="1200" dirty="0" smtClean="0"/>
              <a:t> </a:t>
            </a:r>
            <a:r>
              <a:rPr lang="tr-TR" sz="1200" dirty="0"/>
              <a:t>Tapu Kaydı,</a:t>
            </a:r>
          </a:p>
          <a:p>
            <a:pPr lvl="0"/>
            <a:r>
              <a:rPr lang="tr-TR" sz="1200" b="1" dirty="0">
                <a:solidFill>
                  <a:srgbClr val="00888A"/>
                </a:solidFill>
              </a:rPr>
              <a:t>3) </a:t>
            </a:r>
            <a:r>
              <a:rPr lang="tr-TR" sz="1200" dirty="0" smtClean="0"/>
              <a:t>Kimlik </a:t>
            </a:r>
            <a:r>
              <a:rPr lang="tr-TR" sz="1200" dirty="0"/>
              <a:t>Belgesi,</a:t>
            </a:r>
          </a:p>
          <a:p>
            <a:r>
              <a:rPr lang="tr-TR" sz="1300" dirty="0"/>
              <a:t> </a:t>
            </a:r>
            <a:r>
              <a:rPr lang="tr-TR" sz="1300" dirty="0" smtClean="0"/>
              <a:t>ile </a:t>
            </a:r>
            <a:r>
              <a:rPr lang="tr-TR" sz="1300" b="1" dirty="0" smtClean="0"/>
              <a:t>Gaziantep Vakıfbank Şubesine</a:t>
            </a:r>
            <a:r>
              <a:rPr lang="tr-TR" sz="1300" dirty="0" smtClean="0"/>
              <a:t> başvuru </a:t>
            </a:r>
            <a:r>
              <a:rPr lang="tr-TR" sz="1300" dirty="0"/>
              <a:t>yapılması gerekmektedir</a:t>
            </a:r>
            <a:r>
              <a:rPr lang="tr-TR" sz="1300" dirty="0" smtClean="0"/>
              <a:t>.</a:t>
            </a:r>
          </a:p>
          <a:p>
            <a:r>
              <a:rPr lang="tr-TR" sz="1200" dirty="0" smtClean="0"/>
              <a:t> </a:t>
            </a:r>
            <a:endParaRPr lang="tr-TR" sz="1200" dirty="0"/>
          </a:p>
          <a:p>
            <a:r>
              <a:rPr lang="tr-TR" sz="1000" b="1" dirty="0"/>
              <a:t>Not:</a:t>
            </a:r>
            <a:r>
              <a:rPr lang="tr-TR" sz="1000" dirty="0"/>
              <a:t> Yaşanabilecek olası aksaklıklarda iletişim için, </a:t>
            </a:r>
            <a:r>
              <a:rPr lang="tr-TR" sz="1000" b="1" dirty="0"/>
              <a:t>186 Çağrı Merkezi </a:t>
            </a:r>
            <a:r>
              <a:rPr lang="tr-TR" sz="1000" dirty="0"/>
              <a:t>ile iletişime geçilebilir.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tr-TR" sz="1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16" name="Tablo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15816277"/>
              </p:ext>
            </p:extLst>
          </p:nvPr>
        </p:nvGraphicFramePr>
        <p:xfrm>
          <a:off x="673320" y="5747857"/>
          <a:ext cx="4348748" cy="1268956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1144251">
                  <a:extLst>
                    <a:ext uri="{9D8B030D-6E8A-4147-A177-3AD203B41FA5}">
                      <a16:colId xmlns:a16="http://schemas.microsoft.com/office/drawing/2014/main" val="1343286331"/>
                    </a:ext>
                  </a:extLst>
                </a:gridCol>
                <a:gridCol w="587141">
                  <a:extLst>
                    <a:ext uri="{9D8B030D-6E8A-4147-A177-3AD203B41FA5}">
                      <a16:colId xmlns:a16="http://schemas.microsoft.com/office/drawing/2014/main" val="770277403"/>
                    </a:ext>
                  </a:extLst>
                </a:gridCol>
                <a:gridCol w="770021">
                  <a:extLst>
                    <a:ext uri="{9D8B030D-6E8A-4147-A177-3AD203B41FA5}">
                      <a16:colId xmlns:a16="http://schemas.microsoft.com/office/drawing/2014/main" val="2902267367"/>
                    </a:ext>
                  </a:extLst>
                </a:gridCol>
                <a:gridCol w="501973">
                  <a:extLst>
                    <a:ext uri="{9D8B030D-6E8A-4147-A177-3AD203B41FA5}">
                      <a16:colId xmlns:a16="http://schemas.microsoft.com/office/drawing/2014/main" val="3190562839"/>
                    </a:ext>
                  </a:extLst>
                </a:gridCol>
                <a:gridCol w="1345362">
                  <a:extLst>
                    <a:ext uri="{9D8B030D-6E8A-4147-A177-3AD203B41FA5}">
                      <a16:colId xmlns:a16="http://schemas.microsoft.com/office/drawing/2014/main" val="3247038956"/>
                    </a:ext>
                  </a:extLst>
                </a:gridCol>
              </a:tblGrid>
              <a:tr h="203551">
                <a:tc gridSpan="5"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 smtClean="0">
                          <a:effectLst/>
                          <a:latin typeface="+mj-lt"/>
                        </a:rPr>
                        <a:t>PS5 TM - YAVUZELİ DM ENERJİ </a:t>
                      </a:r>
                      <a:r>
                        <a:rPr lang="tr-TR" sz="1000" u="none" strike="noStrike" dirty="0">
                          <a:effectLst/>
                          <a:latin typeface="+mj-lt"/>
                        </a:rPr>
                        <a:t>NAKİL HATTI </a:t>
                      </a:r>
                      <a:r>
                        <a:rPr lang="tr-TR" sz="1000" u="none" strike="noStrike" dirty="0" smtClean="0">
                          <a:effectLst/>
                          <a:latin typeface="+mj-lt"/>
                        </a:rPr>
                        <a:t>TESİSİ</a:t>
                      </a:r>
                      <a:endParaRPr lang="tr-TR" sz="10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19893087"/>
                  </a:ext>
                </a:extLst>
              </a:tr>
              <a:tr h="275221">
                <a:tc gridSpan="5"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>
                          <a:effectLst/>
                          <a:latin typeface="+mj-lt"/>
                        </a:rPr>
                        <a:t>KAMULAŞTIRMASINDA KAMU YARARI BULUNAN TAŞINMAZLAR LİSTESİ</a:t>
                      </a:r>
                      <a:endParaRPr lang="tr-TR" sz="10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57126083"/>
                  </a:ext>
                </a:extLst>
              </a:tr>
              <a:tr h="318550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>
                          <a:effectLst/>
                          <a:latin typeface="+mj-lt"/>
                        </a:rPr>
                        <a:t>İLİ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>
                          <a:effectLst/>
                          <a:latin typeface="+mj-lt"/>
                        </a:rPr>
                        <a:t>İLÇESİ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000" dirty="0" smtClean="0">
                          <a:latin typeface="+mj-lt"/>
                        </a:rPr>
                        <a:t>MAHALLESİ</a:t>
                      </a:r>
                      <a:endParaRPr lang="tr-TR" sz="1000" dirty="0"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000" dirty="0" smtClean="0">
                          <a:latin typeface="+mj-lt"/>
                        </a:rPr>
                        <a:t>ADA NO</a:t>
                      </a:r>
                      <a:endParaRPr lang="tr-TR" sz="1000" dirty="0"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000" dirty="0" smtClean="0">
                          <a:latin typeface="+mj-lt"/>
                        </a:rPr>
                        <a:t>PARSEL NO</a:t>
                      </a:r>
                      <a:endParaRPr lang="tr-TR" sz="1000" dirty="0">
                        <a:latin typeface="+mj-lt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357171934"/>
                  </a:ext>
                </a:extLst>
              </a:tr>
              <a:tr h="235817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GAZİANTEP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YAVUZELİ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tr-TR" sz="1000" dirty="0" smtClean="0">
                          <a:latin typeface="+mj-lt"/>
                        </a:rPr>
                        <a:t>CİNGİFE</a:t>
                      </a:r>
                      <a:endParaRPr lang="tr-TR" sz="1000" dirty="0"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000" dirty="0" smtClean="0">
                          <a:latin typeface="+mj-lt"/>
                        </a:rPr>
                        <a:t>92</a:t>
                      </a:r>
                      <a:endParaRPr lang="tr-TR" sz="1000" dirty="0"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000" dirty="0" smtClean="0">
                          <a:latin typeface="+mj-lt"/>
                        </a:rPr>
                        <a:t>40,42,44,46</a:t>
                      </a:r>
                      <a:endParaRPr lang="tr-TR" sz="1000" dirty="0">
                        <a:latin typeface="+mj-lt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127072576"/>
                  </a:ext>
                </a:extLst>
              </a:tr>
              <a:tr h="235817">
                <a:tc vMerge="1">
                  <a:txBody>
                    <a:bodyPr/>
                    <a:lstStyle/>
                    <a:p>
                      <a:pPr algn="ctr" fontAlgn="ctr"/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 vMerge="1">
                  <a:txBody>
                    <a:bodyPr/>
                    <a:lstStyle/>
                    <a:p>
                      <a:pPr algn="ctr"/>
                      <a:endParaRPr lang="tr-TR" sz="1000" dirty="0"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000" dirty="0" smtClean="0">
                          <a:latin typeface="+mj-lt"/>
                        </a:rPr>
                        <a:t>94</a:t>
                      </a:r>
                      <a:endParaRPr lang="tr-TR" sz="1000" dirty="0"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000" dirty="0" smtClean="0">
                          <a:latin typeface="+mj-lt"/>
                        </a:rPr>
                        <a:t>3,19,22,25,26</a:t>
                      </a:r>
                      <a:endParaRPr lang="tr-TR" sz="1000" dirty="0">
                        <a:latin typeface="+mj-lt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455125753"/>
                  </a:ext>
                </a:extLst>
              </a:tr>
            </a:tbl>
          </a:graphicData>
        </a:graphic>
      </p:graphicFrame>
      <p:pic>
        <p:nvPicPr>
          <p:cNvPr id="3" name="Resim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007" y="2510789"/>
            <a:ext cx="9209435" cy="22366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9624292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 Teması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000FF"/>
      </a:hlink>
      <a:folHlink>
        <a:srgbClr val="FF00FF"/>
      </a:folHlink>
    </a:clrScheme>
    <a:fontScheme name="Office Teması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Office Teması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3175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30021" tIns="30021" rIns="30021" bIns="30021" numCol="1" spcCol="38100" rtlCol="0" anchor="ctr">
        <a:spAutoFit/>
      </a:bodyPr>
      <a:lstStyle>
        <a:defPPr marL="0" marR="0" indent="0" algn="l" defTabSz="359833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4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3175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3175" cap="flat">
          <a:noFill/>
          <a:miter lim="400000"/>
        </a:ln>
        <a:effectLst/>
        <a:sp3d/>
      </a:spPr>
      <a:bodyPr rot="0" spcFirstLastPara="1" vertOverflow="overflow" horzOverflow="overflow" vert="horz" wrap="square" lIns="30021" tIns="30021" rIns="30021" bIns="30021" numCol="1" spcCol="38100" rtlCol="0" anchor="t">
        <a:spAutoFit/>
      </a:bodyPr>
      <a:lstStyle>
        <a:defPPr marL="0" marR="0" indent="0" algn="l" defTabSz="359833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4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Office Teması">
  <a:themeElements>
    <a:clrScheme name="Office Teması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000FF"/>
      </a:hlink>
      <a:folHlink>
        <a:srgbClr val="FF00FF"/>
      </a:folHlink>
    </a:clrScheme>
    <a:fontScheme name="Office Teması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Office Teması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3175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30021" tIns="30021" rIns="30021" bIns="30021" numCol="1" spcCol="38100" rtlCol="0" anchor="ctr">
        <a:spAutoFit/>
      </a:bodyPr>
      <a:lstStyle>
        <a:defPPr marL="0" marR="0" indent="0" algn="l" defTabSz="359833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4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3175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3175" cap="flat">
          <a:noFill/>
          <a:miter lim="400000"/>
        </a:ln>
        <a:effectLst/>
        <a:sp3d/>
      </a:spPr>
      <a:bodyPr rot="0" spcFirstLastPara="1" vertOverflow="overflow" horzOverflow="overflow" vert="horz" wrap="square" lIns="30021" tIns="30021" rIns="30021" bIns="30021" numCol="1" spcCol="38100" rtlCol="0" anchor="t">
        <a:spAutoFit/>
      </a:bodyPr>
      <a:lstStyle>
        <a:defPPr marL="0" marR="0" indent="0" algn="l" defTabSz="359833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4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6188F69FCEFF34D9C2CCB63A365F8F3" ma:contentTypeVersion="0" ma:contentTypeDescription="Create a new document." ma:contentTypeScope="" ma:versionID="f616518088170bc14472b76a46080ea0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1b05d82d297216baf5b26c55225140df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4C5C264C-B6DB-412D-9763-739CB0207383}"/>
</file>

<file path=customXml/itemProps2.xml><?xml version="1.0" encoding="utf-8"?>
<ds:datastoreItem xmlns:ds="http://schemas.openxmlformats.org/officeDocument/2006/customXml" ds:itemID="{5D4CA015-9940-4BC8-AA4C-F9F7FD32C77F}"/>
</file>

<file path=customXml/itemProps3.xml><?xml version="1.0" encoding="utf-8"?>
<ds:datastoreItem xmlns:ds="http://schemas.openxmlformats.org/officeDocument/2006/customXml" ds:itemID="{204E6E35-B0A9-434F-AF48-0C73A5801679}"/>
</file>

<file path=docProps/app.xml><?xml version="1.0" encoding="utf-8"?>
<Properties xmlns="http://schemas.openxmlformats.org/officeDocument/2006/extended-properties" xmlns:vt="http://schemas.openxmlformats.org/officeDocument/2006/docPropsVTypes">
  <TotalTime>1129</TotalTime>
  <Words>900</Words>
  <Application>Microsoft Office PowerPoint</Application>
  <PresentationFormat>Özel</PresentationFormat>
  <Paragraphs>167</Paragraphs>
  <Slides>5</Slides>
  <Notes>5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5</vt:i4>
      </vt:variant>
    </vt:vector>
  </HeadingPairs>
  <TitlesOfParts>
    <vt:vector size="12" baseType="lpstr">
      <vt:lpstr>Arial</vt:lpstr>
      <vt:lpstr>Calibri</vt:lpstr>
      <vt:lpstr>Helvetica</vt:lpstr>
      <vt:lpstr>Times New Roman</vt:lpstr>
      <vt:lpstr>verdana</vt:lpstr>
      <vt:lpstr>verdana</vt:lpstr>
      <vt:lpstr>Office Teması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Kenan OZKAN</dc:creator>
  <cp:keywords>I4886p293727nO8</cp:keywords>
  <cp:lastModifiedBy>ilknur EMIROGLU</cp:lastModifiedBy>
  <cp:revision>114</cp:revision>
  <cp:lastPrinted>2019-05-27T08:17:22Z</cp:lastPrinted>
  <dcterms:modified xsi:type="dcterms:W3CDTF">2020-12-07T09:08:31Z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TitusGUID">
    <vt:lpwstr>7423c49e-9609-48ce-b325-b26bdebcf268</vt:lpwstr>
  </property>
  <property fmtid="{D5CDD505-2E9C-101B-9397-08002B2CF9AE}" pid="3" name="FirstClassifierName">
    <vt:lpwstr>Kenan OZKAN</vt:lpwstr>
  </property>
  <property fmtid="{D5CDD505-2E9C-101B-9397-08002B2CF9AE}" pid="4" name="FirstClassifiedDate">
    <vt:lpwstr>24.05.2019, 14:42</vt:lpwstr>
  </property>
  <property fmtid="{D5CDD505-2E9C-101B-9397-08002B2CF9AE}" pid="5" name="LastClassifiedDate">
    <vt:lpwstr>24.05.2019, 14:42</vt:lpwstr>
  </property>
  <property fmtid="{D5CDD505-2E9C-101B-9397-08002B2CF9AE}" pid="6" name="LastClassifierName">
    <vt:lpwstr>Kenan OZKAN</vt:lpwstr>
  </property>
  <property fmtid="{D5CDD505-2E9C-101B-9397-08002B2CF9AE}" pid="7" name="CLASSIFICATION">
    <vt:lpwstr>I4886p293727nO8</vt:lpwstr>
  </property>
  <property fmtid="{D5CDD505-2E9C-101B-9397-08002B2CF9AE}" pid="8" name="ContentTypeId">
    <vt:lpwstr>0x010100C6188F69FCEFF34D9C2CCB63A365F8F3</vt:lpwstr>
  </property>
</Properties>
</file>