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60" r:id="rId4"/>
    <p:sldId id="261" r:id="rId5"/>
  </p:sldIdLst>
  <p:sldSz cx="10680700" cy="7556500"/>
  <p:notesSz cx="10234613" cy="1466215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584" y="-8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  <a:prstGeom prst="rect">
            <a:avLst/>
          </a:prstGeom>
        </p:spPr>
        <p:txBody>
          <a:bodyPr lIns="135906" tIns="67953" rIns="135906" bIns="67953"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1364618" y="6964522"/>
            <a:ext cx="7505382" cy="6597968"/>
          </a:xfrm>
          <a:prstGeom prst="rect">
            <a:avLst/>
          </a:prstGeom>
        </p:spPr>
        <p:txBody>
          <a:bodyPr lIns="135906" tIns="67953" rIns="135906" bIns="67953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846327" latinLnBrk="0">
      <a:defRPr sz="1100">
        <a:latin typeface="+mj-lt"/>
        <a:ea typeface="+mj-ea"/>
        <a:cs typeface="+mj-cs"/>
        <a:sym typeface="Calibri"/>
      </a:defRPr>
    </a:lvl1pPr>
    <a:lvl2pPr indent="228600" defTabSz="846327" latinLnBrk="0">
      <a:defRPr sz="1100">
        <a:latin typeface="+mj-lt"/>
        <a:ea typeface="+mj-ea"/>
        <a:cs typeface="+mj-cs"/>
        <a:sym typeface="Calibri"/>
      </a:defRPr>
    </a:lvl2pPr>
    <a:lvl3pPr indent="457200" defTabSz="846327" latinLnBrk="0">
      <a:defRPr sz="1100">
        <a:latin typeface="+mj-lt"/>
        <a:ea typeface="+mj-ea"/>
        <a:cs typeface="+mj-cs"/>
        <a:sym typeface="Calibri"/>
      </a:defRPr>
    </a:lvl3pPr>
    <a:lvl4pPr indent="685800" defTabSz="846327" latinLnBrk="0">
      <a:defRPr sz="1100">
        <a:latin typeface="+mj-lt"/>
        <a:ea typeface="+mj-ea"/>
        <a:cs typeface="+mj-cs"/>
        <a:sym typeface="Calibri"/>
      </a:defRPr>
    </a:lvl4pPr>
    <a:lvl5pPr indent="914400" defTabSz="846327" latinLnBrk="0">
      <a:defRPr sz="1100">
        <a:latin typeface="+mj-lt"/>
        <a:ea typeface="+mj-ea"/>
        <a:cs typeface="+mj-cs"/>
        <a:sym typeface="Calibri"/>
      </a:defRPr>
    </a:lvl5pPr>
    <a:lvl6pPr indent="1143000" defTabSz="846327" latinLnBrk="0">
      <a:defRPr sz="1100">
        <a:latin typeface="+mj-lt"/>
        <a:ea typeface="+mj-ea"/>
        <a:cs typeface="+mj-cs"/>
        <a:sym typeface="Calibri"/>
      </a:defRPr>
    </a:lvl6pPr>
    <a:lvl7pPr indent="1371600" defTabSz="846327" latinLnBrk="0">
      <a:defRPr sz="1100">
        <a:latin typeface="+mj-lt"/>
        <a:ea typeface="+mj-ea"/>
        <a:cs typeface="+mj-cs"/>
        <a:sym typeface="Calibri"/>
      </a:defRPr>
    </a:lvl7pPr>
    <a:lvl8pPr indent="1600200" defTabSz="846327" latinLnBrk="0">
      <a:defRPr sz="1100">
        <a:latin typeface="+mj-lt"/>
        <a:ea typeface="+mj-ea"/>
        <a:cs typeface="+mj-cs"/>
        <a:sym typeface="Calibri"/>
      </a:defRPr>
    </a:lvl8pPr>
    <a:lvl9pPr indent="1828800" defTabSz="846327" latinLnBrk="0">
      <a:defRPr sz="11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8607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722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73410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9924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şlık Metni"/>
          <p:cNvSpPr txBox="1">
            <a:spLocks noGrp="1"/>
          </p:cNvSpPr>
          <p:nvPr>
            <p:ph type="title"/>
          </p:nvPr>
        </p:nvSpPr>
        <p:spPr>
          <a:xfrm>
            <a:off x="1767754" y="1657751"/>
            <a:ext cx="7145192" cy="2194929"/>
          </a:xfrm>
          <a:prstGeom prst="rect">
            <a:avLst/>
          </a:prstGeom>
        </p:spPr>
        <p:txBody>
          <a:bodyPr anchor="b"/>
          <a:lstStyle>
            <a:lvl1pPr algn="ctr">
              <a:defRPr sz="6600"/>
            </a:lvl1pPr>
          </a:lstStyle>
          <a:p>
            <a:r>
              <a:t>Başlık Metni</a:t>
            </a:r>
          </a:p>
        </p:txBody>
      </p:sp>
      <p:sp>
        <p:nvSpPr>
          <p:cNvPr id="13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2188060" y="3937324"/>
            <a:ext cx="6304580" cy="1522148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640080" algn="ctr">
              <a:buSzTx/>
              <a:buFontTx/>
              <a:buNone/>
              <a:defRPr sz="2400"/>
            </a:lvl2pPr>
            <a:lvl3pPr marL="0" indent="1280160" algn="ctr">
              <a:buSzTx/>
              <a:buFontTx/>
              <a:buNone/>
              <a:defRPr sz="2400"/>
            </a:lvl3pPr>
            <a:lvl4pPr marL="0" indent="1920239" algn="ctr">
              <a:buSzTx/>
              <a:buFontTx/>
              <a:buNone/>
              <a:defRPr sz="2400"/>
            </a:lvl4pPr>
            <a:lvl5pPr marL="0" indent="2560320" algn="ctr">
              <a:buSzTx/>
              <a:buFontTx/>
              <a:buNone/>
              <a:defRPr sz="2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aşlık Metni"/>
          <p:cNvSpPr txBox="1">
            <a:spLocks noGrp="1"/>
          </p:cNvSpPr>
          <p:nvPr>
            <p:ph type="title"/>
          </p:nvPr>
        </p:nvSpPr>
        <p:spPr>
          <a:xfrm>
            <a:off x="1716311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49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171458"/>
            <a:ext cx="3556178" cy="75742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640080">
              <a:buSzTx/>
              <a:buFontTx/>
              <a:buNone/>
              <a:defRPr sz="2400" b="1"/>
            </a:lvl2pPr>
            <a:lvl3pPr marL="0" indent="1280160">
              <a:buSzTx/>
              <a:buFontTx/>
              <a:buNone/>
              <a:defRPr sz="2400" b="1"/>
            </a:lvl3pPr>
            <a:lvl4pPr marL="0" indent="1920239">
              <a:buSzTx/>
              <a:buFontTx/>
              <a:buNone/>
              <a:defRPr sz="2400" b="1"/>
            </a:lvl4pPr>
            <a:lvl5pPr marL="0" indent="2560320">
              <a:buSzTx/>
              <a:buFontTx/>
              <a:buNone/>
              <a:defRPr sz="2400" b="1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92888" y="2171458"/>
            <a:ext cx="3573691" cy="757425"/>
          </a:xfrm>
          <a:prstGeom prst="rect">
            <a:avLst/>
          </a:prstGeom>
          <a:ln w="12700"/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1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59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7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</p:spPr>
        <p:txBody>
          <a:bodyPr/>
          <a:lstStyle>
            <a:lvl1pPr marL="247303" indent="-247303">
              <a:defRPr sz="3400"/>
            </a:lvl1pPr>
            <a:lvl2pPr marL="919089" indent="-279009">
              <a:defRPr sz="3400"/>
            </a:lvl2pPr>
            <a:lvl3pPr marL="1609898" indent="-329738">
              <a:defRPr sz="3400"/>
            </a:lvl3pPr>
            <a:lvl4pPr marL="2308859" indent="-388619">
              <a:defRPr sz="3400"/>
            </a:lvl4pPr>
            <a:lvl5pPr marL="2948939" indent="-388619">
              <a:defRPr sz="3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7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716311" y="2517334"/>
            <a:ext cx="2711189" cy="3504005"/>
          </a:xfrm>
          <a:prstGeom prst="rect">
            <a:avLst/>
          </a:prstGeom>
          <a:ln w="12700"/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84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  <a:ln w="12700"/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517334"/>
            <a:ext cx="2711189" cy="350400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640080">
              <a:buSzTx/>
              <a:buFontTx/>
              <a:buNone/>
              <a:defRPr sz="1600"/>
            </a:lvl2pPr>
            <a:lvl3pPr marL="0" indent="1280160">
              <a:buSzTx/>
              <a:buFontTx/>
              <a:buNone/>
              <a:defRPr sz="1600"/>
            </a:lvl3pPr>
            <a:lvl4pPr marL="0" indent="1920239">
              <a:buSzTx/>
              <a:buFontTx/>
              <a:buNone/>
              <a:defRPr sz="1600"/>
            </a:lvl4pPr>
            <a:lvl5pPr marL="0" indent="2560320">
              <a:buSzTx/>
              <a:buFontTx/>
              <a:buNone/>
              <a:defRPr sz="16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8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9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6" y="2304262"/>
            <a:ext cx="7250268" cy="4000199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95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Başlık Metni"/>
          <p:cNvSpPr txBox="1">
            <a:spLocks noGrp="1"/>
          </p:cNvSpPr>
          <p:nvPr>
            <p:ph type="title"/>
          </p:nvPr>
        </p:nvSpPr>
        <p:spPr>
          <a:xfrm>
            <a:off x="7152917" y="961620"/>
            <a:ext cx="1812568" cy="5342841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103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7" y="961620"/>
            <a:ext cx="5332625" cy="5342841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0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Metni"/>
          <p:cNvSpPr txBox="1">
            <a:spLocks noGrp="1"/>
          </p:cNvSpPr>
          <p:nvPr>
            <p:ph type="title"/>
          </p:nvPr>
        </p:nvSpPr>
        <p:spPr>
          <a:xfrm>
            <a:off x="1557602" y="710605"/>
            <a:ext cx="7565496" cy="13864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 anchor="ctr">
            <a:normAutofit/>
          </a:bodyPr>
          <a:lstStyle/>
          <a:p>
            <a:r>
              <a:t>Başlık Metni</a:t>
            </a:r>
          </a:p>
        </p:txBody>
      </p:sp>
      <p:sp>
        <p:nvSpPr>
          <p:cNvPr id="4" name="Gövde Düzeyi Bir…"/>
          <p:cNvSpPr txBox="1">
            <a:spLocks noGrp="1"/>
          </p:cNvSpPr>
          <p:nvPr>
            <p:ph type="body" idx="1"/>
          </p:nvPr>
        </p:nvSpPr>
        <p:spPr>
          <a:xfrm>
            <a:off x="1557602" y="2097028"/>
            <a:ext cx="7565496" cy="48335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>
            <a:normAutofit/>
          </a:bodyPr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" name="Slayt Numarası"/>
          <p:cNvSpPr txBox="1">
            <a:spLocks noGrp="1"/>
          </p:cNvSpPr>
          <p:nvPr>
            <p:ph type="sldNum" sz="quarter" idx="2"/>
          </p:nvPr>
        </p:nvSpPr>
        <p:spPr>
          <a:xfrm>
            <a:off x="8738256" y="6528748"/>
            <a:ext cx="227228" cy="216909"/>
          </a:xfrm>
          <a:prstGeom prst="rect">
            <a:avLst/>
          </a:prstGeom>
          <a:ln w="3175">
            <a:miter lim="400000"/>
          </a:ln>
        </p:spPr>
        <p:txBody>
          <a:bodyPr wrap="none" lIns="30021" tIns="30021" rIns="30021" bIns="30021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" name="fr" descr="Genele Açık"/>
          <p:cNvSpPr txBox="1"/>
          <p:nvPr/>
        </p:nvSpPr>
        <p:spPr>
          <a:xfrm>
            <a:off x="0" y="7236460"/>
            <a:ext cx="10680700" cy="19143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>
            <a:spAutoFit/>
          </a:bodyPr>
          <a:lstStyle>
            <a:lvl1pPr algn="r">
              <a:defRPr sz="6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algn="r"/>
            <a:r>
              <a:rPr lang="tr-TR" sz="850" b="0" i="0" u="none" baseline="0" smtClean="0">
                <a:solidFill>
                  <a:srgbClr val="000000"/>
                </a:solidFill>
                <a:latin typeface="verdana" panose="020B0604030504040204" pitchFamily="34" charset="0"/>
              </a:rPr>
              <a:t>Genele Açık</a:t>
            </a:r>
            <a:endParaRPr sz="850" b="0" i="0" u="none" baseline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</p:sldLayoutIdLst>
  <p:transition spd="med"/>
  <p:txStyles>
    <p:titleStyle>
      <a:lvl1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9772" marR="0" indent="-229772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911629" marR="0" indent="-27154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600200" marR="0" indent="-32003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227868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91876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355884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4198925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483900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5479084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37450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545706"/>
              </p:ext>
            </p:extLst>
          </p:nvPr>
        </p:nvGraphicFramePr>
        <p:xfrm>
          <a:off x="415192" y="5274733"/>
          <a:ext cx="4348748" cy="116525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78120">
                  <a:extLst>
                    <a:ext uri="{9D8B030D-6E8A-4147-A177-3AD203B41FA5}">
                      <a16:colId xmlns:a16="http://schemas.microsoft.com/office/drawing/2014/main" val="484382635"/>
                    </a:ext>
                  </a:extLst>
                </a:gridCol>
                <a:gridCol w="733300">
                  <a:extLst>
                    <a:ext uri="{9D8B030D-6E8A-4147-A177-3AD203B41FA5}">
                      <a16:colId xmlns:a16="http://schemas.microsoft.com/office/drawing/2014/main" val="2974610370"/>
                    </a:ext>
                  </a:extLst>
                </a:gridCol>
                <a:gridCol w="961194">
                  <a:extLst>
                    <a:ext uri="{9D8B030D-6E8A-4147-A177-3AD203B41FA5}">
                      <a16:colId xmlns:a16="http://schemas.microsoft.com/office/drawing/2014/main" val="817640691"/>
                    </a:ext>
                  </a:extLst>
                </a:gridCol>
                <a:gridCol w="830772">
                  <a:extLst>
                    <a:ext uri="{9D8B030D-6E8A-4147-A177-3AD203B41FA5}">
                      <a16:colId xmlns:a16="http://schemas.microsoft.com/office/drawing/2014/main" val="266372803"/>
                    </a:ext>
                  </a:extLst>
                </a:gridCol>
                <a:gridCol w="1345362">
                  <a:extLst>
                    <a:ext uri="{9D8B030D-6E8A-4147-A177-3AD203B41FA5}">
                      <a16:colId xmlns:a16="http://schemas.microsoft.com/office/drawing/2014/main" val="2728138849"/>
                    </a:ext>
                  </a:extLst>
                </a:gridCol>
              </a:tblGrid>
              <a:tr h="53293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j-lt"/>
                          <a:ea typeface="+mn-ea"/>
                          <a:cs typeface="+mn-cs"/>
                          <a:sym typeface="Calibri"/>
                        </a:rPr>
                        <a:t>SARIÇAM-ÇELİKLER ENERJİ NAKİL HATTI TESİSİ</a:t>
                      </a:r>
                      <a:endParaRPr lang="tr-TR" sz="10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j-lt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700295"/>
                  </a:ext>
                </a:extLst>
              </a:tr>
              <a:tr h="19369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565573"/>
                  </a:ext>
                </a:extLst>
              </a:tr>
              <a:tr h="33800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PARSEL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56720769"/>
                  </a:ext>
                </a:extLst>
              </a:tr>
              <a:tr h="47163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ADANA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SARIÇAM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HAKKIBEYLİ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106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3,6,23,26,32,33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58536668"/>
                  </a:ext>
                </a:extLst>
              </a:tr>
            </a:tbl>
          </a:graphicData>
        </a:graphic>
      </p:graphicFrame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err="1" smtClean="0"/>
              <a:t>Hakkıbeyli</a:t>
            </a:r>
            <a:r>
              <a:rPr lang="tr-TR" sz="2500" b="1" dirty="0" smtClean="0"/>
              <a:t> </a:t>
            </a:r>
            <a:r>
              <a:rPr lang="tr-TR" sz="2500" b="1" dirty="0"/>
              <a:t>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/>
              <a:t>A</a:t>
            </a:r>
            <a:r>
              <a:rPr lang="tr-TR" sz="1600" dirty="0" smtClean="0"/>
              <a:t>dana 1.,2.,3.,4.,5.,6.,7.,8.,9.,10.,11.,12. ve 13. 14. Asliye </a:t>
            </a:r>
            <a:r>
              <a:rPr lang="tr-TR" sz="1600" dirty="0"/>
              <a:t>Hukuk </a:t>
            </a:r>
            <a:r>
              <a:rPr lang="tr-TR" sz="1600" dirty="0" smtClean="0"/>
              <a:t>Mahkemelerince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Vakıfbank Seyhan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965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</a:t>
            </a:r>
            <a:r>
              <a:rPr lang="tr-TR" sz="1200" dirty="0"/>
              <a:t>Adana 1.,2.,3.,4.,5.,6.,7.,8.,9.,10.,11.,12. ve 13</a:t>
            </a:r>
            <a:r>
              <a:rPr lang="tr-TR" sz="1200" dirty="0" smtClean="0"/>
              <a:t>. 14. </a:t>
            </a:r>
            <a:r>
              <a:rPr lang="tr-TR" sz="1200" dirty="0"/>
              <a:t>Asliye Hukuk Mahkeme </a:t>
            </a:r>
            <a:r>
              <a:rPr lang="tr-TR" sz="1200" dirty="0" smtClean="0"/>
              <a:t>  Kaleminden </a:t>
            </a:r>
            <a:r>
              <a:rPr lang="tr-TR" sz="1200" dirty="0"/>
              <a:t>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Belgesi,</a:t>
            </a:r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Vakıfbank Seyhan Şubesine</a:t>
            </a:r>
            <a:r>
              <a:rPr lang="tr-TR" sz="1300" dirty="0" smtClean="0"/>
              <a:t> başvuru </a:t>
            </a:r>
            <a:r>
              <a:rPr lang="tr-TR" sz="1300" dirty="0"/>
              <a:t>yapılması gerekmektedir</a:t>
            </a:r>
            <a:r>
              <a:rPr lang="tr-TR" sz="1300" dirty="0" smtClean="0"/>
              <a:t>.</a:t>
            </a:r>
          </a:p>
          <a:p>
            <a:endParaRPr lang="tr-TR" sz="1300" dirty="0" smtClean="0"/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874" y="1940353"/>
            <a:ext cx="6733366" cy="2448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76803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1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54518" y="1639477"/>
            <a:ext cx="9531702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942437" y="4801022"/>
            <a:ext cx="5879311" cy="258902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004523"/>
              </p:ext>
            </p:extLst>
          </p:nvPr>
        </p:nvGraphicFramePr>
        <p:xfrm>
          <a:off x="415190" y="5131505"/>
          <a:ext cx="4527246" cy="207781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97745">
                  <a:extLst>
                    <a:ext uri="{9D8B030D-6E8A-4147-A177-3AD203B41FA5}">
                      <a16:colId xmlns:a16="http://schemas.microsoft.com/office/drawing/2014/main" val="484382635"/>
                    </a:ext>
                  </a:extLst>
                </a:gridCol>
                <a:gridCol w="763399">
                  <a:extLst>
                    <a:ext uri="{9D8B030D-6E8A-4147-A177-3AD203B41FA5}">
                      <a16:colId xmlns:a16="http://schemas.microsoft.com/office/drawing/2014/main" val="2974610370"/>
                    </a:ext>
                  </a:extLst>
                </a:gridCol>
                <a:gridCol w="1000647">
                  <a:extLst>
                    <a:ext uri="{9D8B030D-6E8A-4147-A177-3AD203B41FA5}">
                      <a16:colId xmlns:a16="http://schemas.microsoft.com/office/drawing/2014/main" val="817640691"/>
                    </a:ext>
                  </a:extLst>
                </a:gridCol>
                <a:gridCol w="864872">
                  <a:extLst>
                    <a:ext uri="{9D8B030D-6E8A-4147-A177-3AD203B41FA5}">
                      <a16:colId xmlns:a16="http://schemas.microsoft.com/office/drawing/2014/main" val="266372803"/>
                    </a:ext>
                  </a:extLst>
                </a:gridCol>
                <a:gridCol w="1400583">
                  <a:extLst>
                    <a:ext uri="{9D8B030D-6E8A-4147-A177-3AD203B41FA5}">
                      <a16:colId xmlns:a16="http://schemas.microsoft.com/office/drawing/2014/main" val="2728138849"/>
                    </a:ext>
                  </a:extLst>
                </a:gridCol>
              </a:tblGrid>
              <a:tr h="20007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j-lt"/>
                          <a:ea typeface="+mn-ea"/>
                          <a:cs typeface="+mn-cs"/>
                          <a:sym typeface="Calibri"/>
                        </a:rPr>
                        <a:t>SARIÇAM-ÇELİKLER ENERJİ NAKİL HATTI TESİSİ</a:t>
                      </a:r>
                      <a:endParaRPr lang="tr-TR" sz="10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j-lt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700295"/>
                  </a:ext>
                </a:extLst>
              </a:tr>
              <a:tr h="19719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565573"/>
                  </a:ext>
                </a:extLst>
              </a:tr>
              <a:tr h="344116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PARSEL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56720769"/>
                  </a:ext>
                </a:extLst>
              </a:tr>
              <a:tr h="1336431"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ADANA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SARIÇAM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YAĞIZLAR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147,148,150,151,152,153,159,173,174,175,176,177,209,293,294,305,306,310,312,313,361,362,365,366,367,373,377,393,394,395,1363,1365,1366,1374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58536668"/>
                  </a:ext>
                </a:extLst>
              </a:tr>
            </a:tbl>
          </a:graphicData>
        </a:graphic>
      </p:graphicFrame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Yağızlar </a:t>
            </a:r>
            <a:r>
              <a:rPr lang="tr-TR" sz="2500" b="1" dirty="0"/>
              <a:t>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/>
              <a:t>Adana 1.,2.,3.,4.,5.,6.,7.,8.,9.,10.,11.,12. ve 13</a:t>
            </a:r>
            <a:r>
              <a:rPr lang="tr-TR" sz="1600" dirty="0" smtClean="0"/>
              <a:t>. 14. </a:t>
            </a:r>
            <a:r>
              <a:rPr lang="tr-TR" sz="1600" dirty="0"/>
              <a:t>Asliye Hukuk Mahkemelerince belirlenen bedeller </a:t>
            </a:r>
            <a:r>
              <a:rPr lang="tr-TR" sz="1600" b="1" dirty="0"/>
              <a:t>Vakıfbank Seyhan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965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Adana 1.,2.,3.,4.,5.,6.,7.,8.,9.,10.,11.,12. ve 13</a:t>
            </a:r>
            <a:r>
              <a:rPr lang="tr-TR" sz="1200" dirty="0" smtClean="0"/>
              <a:t>. 14. </a:t>
            </a:r>
            <a:r>
              <a:rPr lang="tr-TR" sz="1200" dirty="0"/>
              <a:t>Asliye Hukuk Mahkeme  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ile </a:t>
            </a:r>
            <a:r>
              <a:rPr lang="tr-TR" sz="1300" b="1" dirty="0"/>
              <a:t>Vakıfbank Seyhan Şubesine</a:t>
            </a:r>
            <a:r>
              <a:rPr lang="tr-TR" sz="1300" dirty="0"/>
              <a:t> başvuru yapılması gerekmektedir.</a:t>
            </a:r>
          </a:p>
          <a:p>
            <a:endParaRPr lang="tr-TR" sz="1300" dirty="0"/>
          </a:p>
          <a:p>
            <a:r>
              <a:rPr lang="tr-TR" sz="1200" dirty="0"/>
              <a:t> </a:t>
            </a:r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80" y="2054333"/>
            <a:ext cx="8769363" cy="2233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26461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37450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15192" y="1654181"/>
            <a:ext cx="9771028" cy="314991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900280"/>
              </p:ext>
            </p:extLst>
          </p:nvPr>
        </p:nvGraphicFramePr>
        <p:xfrm>
          <a:off x="415191" y="5149515"/>
          <a:ext cx="4604247" cy="177407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06211">
                  <a:extLst>
                    <a:ext uri="{9D8B030D-6E8A-4147-A177-3AD203B41FA5}">
                      <a16:colId xmlns:a16="http://schemas.microsoft.com/office/drawing/2014/main" val="484382635"/>
                    </a:ext>
                  </a:extLst>
                </a:gridCol>
                <a:gridCol w="776383">
                  <a:extLst>
                    <a:ext uri="{9D8B030D-6E8A-4147-A177-3AD203B41FA5}">
                      <a16:colId xmlns:a16="http://schemas.microsoft.com/office/drawing/2014/main" val="2974610370"/>
                    </a:ext>
                  </a:extLst>
                </a:gridCol>
                <a:gridCol w="1017666">
                  <a:extLst>
                    <a:ext uri="{9D8B030D-6E8A-4147-A177-3AD203B41FA5}">
                      <a16:colId xmlns:a16="http://schemas.microsoft.com/office/drawing/2014/main" val="817640691"/>
                    </a:ext>
                  </a:extLst>
                </a:gridCol>
                <a:gridCol w="879582">
                  <a:extLst>
                    <a:ext uri="{9D8B030D-6E8A-4147-A177-3AD203B41FA5}">
                      <a16:colId xmlns:a16="http://schemas.microsoft.com/office/drawing/2014/main" val="266372803"/>
                    </a:ext>
                  </a:extLst>
                </a:gridCol>
                <a:gridCol w="1424405">
                  <a:extLst>
                    <a:ext uri="{9D8B030D-6E8A-4147-A177-3AD203B41FA5}">
                      <a16:colId xmlns:a16="http://schemas.microsoft.com/office/drawing/2014/main" val="2728138849"/>
                    </a:ext>
                  </a:extLst>
                </a:gridCol>
              </a:tblGrid>
              <a:tr h="17968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j-lt"/>
                          <a:ea typeface="+mn-ea"/>
                          <a:cs typeface="+mn-cs"/>
                          <a:sym typeface="Calibri"/>
                        </a:rPr>
                        <a:t>SARIÇAM-ÇELİKLER ENERJİ NAKİL HATTI TESİSİ</a:t>
                      </a:r>
                      <a:endParaRPr lang="tr-TR" sz="10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j-lt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700295"/>
                  </a:ext>
                </a:extLst>
              </a:tr>
              <a:tr h="19496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565573"/>
                  </a:ext>
                </a:extLst>
              </a:tr>
              <a:tr h="340228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PARSEL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56720769"/>
                  </a:ext>
                </a:extLst>
              </a:tr>
              <a:tr h="347077">
                <a:tc rowSpan="4"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ADANA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SARIÇAM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CERENLİ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51,52,54,99,103,105,106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58536668"/>
                  </a:ext>
                </a:extLst>
              </a:tr>
              <a:tr h="237371">
                <a:tc vMerge="1">
                  <a:txBody>
                    <a:bodyPr/>
                    <a:lstStyle/>
                    <a:p>
                      <a:pPr algn="ctr"/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effectLst/>
                          <a:latin typeface="Times New Roman" panose="02020603050405020304" pitchFamily="18" charset="0"/>
                        </a:rPr>
                        <a:t>9,10,11,12,13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1785359"/>
                  </a:ext>
                </a:extLst>
              </a:tr>
              <a:tr h="237371">
                <a:tc vMerge="1">
                  <a:txBody>
                    <a:bodyPr/>
                    <a:lstStyle/>
                    <a:p>
                      <a:pPr algn="ctr"/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effectLst/>
                          <a:latin typeface="Times New Roman" panose="02020603050405020304" pitchFamily="18" charset="0"/>
                        </a:rPr>
                        <a:t>110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>
                          <a:effectLst/>
                          <a:latin typeface="Times New Roman" panose="02020603050405020304" pitchFamily="18" charset="0"/>
                        </a:rPr>
                        <a:t>1,2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85326366"/>
                  </a:ext>
                </a:extLst>
              </a:tr>
              <a:tr h="237371">
                <a:tc vMerge="1">
                  <a:txBody>
                    <a:bodyPr/>
                    <a:lstStyle/>
                    <a:p>
                      <a:pPr algn="ctr"/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83707639"/>
                  </a:ext>
                </a:extLst>
              </a:tr>
            </a:tbl>
          </a:graphicData>
        </a:graphic>
      </p:graphicFrame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1461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err="1" smtClean="0"/>
              <a:t>Cerenli</a:t>
            </a:r>
            <a:r>
              <a:rPr lang="tr-TR" sz="2500" b="1" dirty="0" smtClean="0"/>
              <a:t> </a:t>
            </a:r>
            <a:r>
              <a:rPr lang="tr-TR" sz="2500" b="1" dirty="0"/>
              <a:t>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/>
              <a:t>Adana 1.,2.,3.,4.,5.,6.,7.,8.,9.,10.,11.,12. ve 13</a:t>
            </a:r>
            <a:r>
              <a:rPr lang="tr-TR" sz="1600" dirty="0" smtClean="0"/>
              <a:t>. 14. </a:t>
            </a:r>
            <a:r>
              <a:rPr lang="tr-TR" sz="1600" dirty="0"/>
              <a:t>Asliye Hukuk Mahkemelerince belirlenen bedeller </a:t>
            </a:r>
            <a:r>
              <a:rPr lang="tr-TR" sz="1600" b="1" dirty="0"/>
              <a:t>Vakıfbank Seyhan Şubesine </a:t>
            </a:r>
            <a:r>
              <a:rPr lang="tr-TR" sz="1600" dirty="0"/>
              <a:t>yatırılmıştır.</a:t>
            </a:r>
          </a:p>
          <a:p>
            <a:pPr algn="ctr"/>
            <a:endParaRPr lang="tr-TR" sz="1600" dirty="0"/>
          </a:p>
        </p:txBody>
      </p:sp>
      <p:sp>
        <p:nvSpPr>
          <p:cNvPr id="8" name="Dikdörtgen 7"/>
          <p:cNvSpPr/>
          <p:nvPr/>
        </p:nvSpPr>
        <p:spPr>
          <a:xfrm>
            <a:off x="5567469" y="5146109"/>
            <a:ext cx="4748151" cy="2393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 smtClean="0">
                <a:solidFill>
                  <a:srgbClr val="00888A"/>
                </a:solidFill>
              </a:rPr>
              <a:t>BEDELLERİN ALINABİLMESİ İÇİN;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Adana 1.,2.,3.,4.,5.,6.,7.,8.,9.,10.,11.,12. ve 13. </a:t>
            </a:r>
            <a:r>
              <a:rPr lang="tr-TR" sz="1200" dirty="0" smtClean="0"/>
              <a:t>14.Asliye </a:t>
            </a:r>
            <a:r>
              <a:rPr lang="tr-TR" sz="1200" dirty="0"/>
              <a:t>Hukuk Mahkeme  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200" dirty="0"/>
              <a:t> ile </a:t>
            </a:r>
            <a:r>
              <a:rPr lang="tr-TR" sz="1200" b="1" dirty="0"/>
              <a:t>Vakıfbank Seyhan Şubesine</a:t>
            </a:r>
            <a:r>
              <a:rPr lang="tr-TR" sz="1200" dirty="0"/>
              <a:t> başvuru yapılması </a:t>
            </a:r>
            <a:r>
              <a:rPr lang="tr-TR" sz="1200" dirty="0" smtClean="0"/>
              <a:t>gerekmektedir</a:t>
            </a:r>
          </a:p>
          <a:p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sz="1000" dirty="0"/>
              <a:t> </a:t>
            </a:r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064" y="2215069"/>
            <a:ext cx="8919202" cy="1885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51923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1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16017" y="1639477"/>
            <a:ext cx="9461634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564394"/>
              </p:ext>
            </p:extLst>
          </p:nvPr>
        </p:nvGraphicFramePr>
        <p:xfrm>
          <a:off x="394151" y="5476985"/>
          <a:ext cx="4625288" cy="109706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92733">
                  <a:extLst>
                    <a:ext uri="{9D8B030D-6E8A-4147-A177-3AD203B41FA5}">
                      <a16:colId xmlns:a16="http://schemas.microsoft.com/office/drawing/2014/main" val="484382635"/>
                    </a:ext>
                  </a:extLst>
                </a:gridCol>
                <a:gridCol w="755713">
                  <a:extLst>
                    <a:ext uri="{9D8B030D-6E8A-4147-A177-3AD203B41FA5}">
                      <a16:colId xmlns:a16="http://schemas.microsoft.com/office/drawing/2014/main" val="2974610370"/>
                    </a:ext>
                  </a:extLst>
                </a:gridCol>
                <a:gridCol w="990572">
                  <a:extLst>
                    <a:ext uri="{9D8B030D-6E8A-4147-A177-3AD203B41FA5}">
                      <a16:colId xmlns:a16="http://schemas.microsoft.com/office/drawing/2014/main" val="817640691"/>
                    </a:ext>
                  </a:extLst>
                </a:gridCol>
                <a:gridCol w="856164">
                  <a:extLst>
                    <a:ext uri="{9D8B030D-6E8A-4147-A177-3AD203B41FA5}">
                      <a16:colId xmlns:a16="http://schemas.microsoft.com/office/drawing/2014/main" val="266372803"/>
                    </a:ext>
                  </a:extLst>
                </a:gridCol>
                <a:gridCol w="1530106">
                  <a:extLst>
                    <a:ext uri="{9D8B030D-6E8A-4147-A177-3AD203B41FA5}">
                      <a16:colId xmlns:a16="http://schemas.microsoft.com/office/drawing/2014/main" val="2728138849"/>
                    </a:ext>
                  </a:extLst>
                </a:gridCol>
              </a:tblGrid>
              <a:tr h="180719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j-lt"/>
                          <a:ea typeface="+mn-ea"/>
                          <a:cs typeface="+mn-cs"/>
                          <a:sym typeface="Calibri"/>
                        </a:rPr>
                        <a:t>SARIÇAM-ÇELİKLER ENERJİ NAKİL HATTI TESİSİ</a:t>
                      </a:r>
                      <a:endParaRPr lang="tr-TR" sz="10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j-lt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700295"/>
                  </a:ext>
                </a:extLst>
              </a:tr>
              <a:tr h="180719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565573"/>
                  </a:ext>
                </a:extLst>
              </a:tr>
              <a:tr h="214736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PARSEL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56720769"/>
                  </a:ext>
                </a:extLst>
              </a:tr>
              <a:tr h="520895">
                <a:tc>
                  <a:txBody>
                    <a:bodyPr/>
                    <a:lstStyle/>
                    <a:p>
                      <a:pPr algn="ctr"/>
                      <a:r>
                        <a:rPr lang="tr-TR" sz="1000" dirty="0" smtClean="0">
                          <a:latin typeface="+mj-lt"/>
                        </a:rPr>
                        <a:t>ADANA</a:t>
                      </a:r>
                      <a:endParaRPr lang="tr-TR" sz="10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SARIÇAM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KARLIK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2,9,10,11,13,30,31,32,34,35,36,37,507,1433,1434,1749, 1750,1752,1760,1761,1763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58536668"/>
                  </a:ext>
                </a:extLst>
              </a:tr>
            </a:tbl>
          </a:graphicData>
        </a:graphic>
      </p:graphicFrame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Karlık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/>
              <a:t>Adana 1.,2.,3.,4.,5.,6.,7.,8.,9.,10.,11.,12. ve 13. 14. Asliye Hukuk Mahkemelerince belirlenen </a:t>
            </a:r>
            <a:r>
              <a:rPr lang="tr-TR" sz="1600" dirty="0" smtClean="0"/>
              <a:t>bedeller          </a:t>
            </a:r>
            <a:r>
              <a:rPr lang="tr-TR" sz="1600" b="1" dirty="0" smtClean="0"/>
              <a:t>Ziraat Bankası </a:t>
            </a:r>
            <a:r>
              <a:rPr lang="tr-TR" sz="1600" b="1" dirty="0" err="1" smtClean="0"/>
              <a:t>Stad</a:t>
            </a:r>
            <a:r>
              <a:rPr lang="tr-TR" sz="1600" b="1" dirty="0" smtClean="0"/>
              <a:t> Şubesine </a:t>
            </a:r>
            <a:r>
              <a:rPr lang="tr-TR" sz="1600" dirty="0"/>
              <a:t>yatırılmıştır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2088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Adana 1.,2.,3.,4.,5.,6.,7.,8.,9.,10.,11.,12. ve 13. 14.Asliye Hukuk Mahkeme  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pPr lvl="0"/>
            <a:endParaRPr lang="tr-TR" sz="1200" dirty="0"/>
          </a:p>
          <a:p>
            <a:r>
              <a:rPr lang="tr-TR" sz="1200" dirty="0"/>
              <a:t> ile </a:t>
            </a:r>
            <a:r>
              <a:rPr lang="tr-TR" sz="1200" b="1" dirty="0" smtClean="0"/>
              <a:t>Ziraat Bankası </a:t>
            </a:r>
            <a:r>
              <a:rPr lang="tr-TR" sz="1200" b="1" dirty="0" err="1" smtClean="0"/>
              <a:t>Stad</a:t>
            </a:r>
            <a:r>
              <a:rPr lang="tr-TR" sz="1200" b="1" dirty="0" smtClean="0"/>
              <a:t> Şubesine</a:t>
            </a:r>
            <a:r>
              <a:rPr lang="tr-TR" sz="1200" dirty="0" smtClean="0"/>
              <a:t> </a:t>
            </a:r>
            <a:r>
              <a:rPr lang="tr-TR" sz="1200" dirty="0"/>
              <a:t>başvuru yapılması gerekmektedir</a:t>
            </a:r>
          </a:p>
          <a:p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sz="1000" dirty="0"/>
              <a:t> </a:t>
            </a:r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745" y="1822788"/>
            <a:ext cx="8729321" cy="2574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20794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188F69FCEFF34D9C2CCB63A365F8F3" ma:contentTypeVersion="0" ma:contentTypeDescription="Create a new document." ma:contentTypeScope="" ma:versionID="f616518088170bc14472b76a46080ea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B6197C2-9937-4241-9160-D12C833BA018}"/>
</file>

<file path=customXml/itemProps2.xml><?xml version="1.0" encoding="utf-8"?>
<ds:datastoreItem xmlns:ds="http://schemas.openxmlformats.org/officeDocument/2006/customXml" ds:itemID="{E69BC92E-48F8-4690-B923-9997D57BB9FD}"/>
</file>

<file path=customXml/itemProps3.xml><?xml version="1.0" encoding="utf-8"?>
<ds:datastoreItem xmlns:ds="http://schemas.openxmlformats.org/officeDocument/2006/customXml" ds:itemID="{6CBECF6A-D0EC-4B8D-9492-579F56B9B165}"/>
</file>

<file path=docProps/app.xml><?xml version="1.0" encoding="utf-8"?>
<Properties xmlns="http://schemas.openxmlformats.org/officeDocument/2006/extended-properties" xmlns:vt="http://schemas.openxmlformats.org/officeDocument/2006/docPropsVTypes">
  <TotalTime>1153</TotalTime>
  <Words>656</Words>
  <Application>Microsoft Office PowerPoint</Application>
  <PresentationFormat>Özel</PresentationFormat>
  <Paragraphs>96</Paragraphs>
  <Slides>4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1" baseType="lpstr">
      <vt:lpstr>Arial</vt:lpstr>
      <vt:lpstr>Calibri</vt:lpstr>
      <vt:lpstr>Helvetica</vt:lpstr>
      <vt:lpstr>Times New Roman</vt:lpstr>
      <vt:lpstr>verdana</vt:lpstr>
      <vt:lpstr>verdana</vt:lpstr>
      <vt:lpstr>Office Teması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Kenan OZKAN</dc:creator>
  <cp:keywords>I4886p293727nO8</cp:keywords>
  <cp:lastModifiedBy>Mehmet Cumhur GAYGILI</cp:lastModifiedBy>
  <cp:revision>105</cp:revision>
  <cp:lastPrinted>2019-05-27T08:17:22Z</cp:lastPrinted>
  <dcterms:modified xsi:type="dcterms:W3CDTF">2020-12-11T11:40:55Z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7423c49e-9609-48ce-b325-b26bdebcf268</vt:lpwstr>
  </property>
  <property fmtid="{D5CDD505-2E9C-101B-9397-08002B2CF9AE}" pid="3" name="FirstClassifierName">
    <vt:lpwstr>Kenan OZKAN</vt:lpwstr>
  </property>
  <property fmtid="{D5CDD505-2E9C-101B-9397-08002B2CF9AE}" pid="4" name="FirstClassifiedDate">
    <vt:lpwstr>24.05.2019, 14:42</vt:lpwstr>
  </property>
  <property fmtid="{D5CDD505-2E9C-101B-9397-08002B2CF9AE}" pid="5" name="LastClassifiedDate">
    <vt:lpwstr>24.05.2019, 14:42</vt:lpwstr>
  </property>
  <property fmtid="{D5CDD505-2E9C-101B-9397-08002B2CF9AE}" pid="6" name="LastClassifierName">
    <vt:lpwstr>Kenan OZKAN</vt:lpwstr>
  </property>
  <property fmtid="{D5CDD505-2E9C-101B-9397-08002B2CF9AE}" pid="7" name="CLASSIFICATION">
    <vt:lpwstr>I4886p293727nO8</vt:lpwstr>
  </property>
  <property fmtid="{D5CDD505-2E9C-101B-9397-08002B2CF9AE}" pid="8" name="ContentTypeId">
    <vt:lpwstr>0x010100C6188F69FCEFF34D9C2CCB63A365F8F3</vt:lpwstr>
  </property>
</Properties>
</file>