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0680700" cy="7556500"/>
  <p:notesSz cx="10234613" cy="1466215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143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  <a:prstGeom prst="rect">
            <a:avLst/>
          </a:prstGeom>
        </p:spPr>
        <p:txBody>
          <a:bodyPr lIns="135906" tIns="67953" rIns="135906" bIns="67953"/>
          <a:lstStyle/>
          <a:p>
            <a:endParaRPr/>
          </a:p>
        </p:txBody>
      </p:sp>
      <p:sp>
        <p:nvSpPr>
          <p:cNvPr id="111" name="Shape 111"/>
          <p:cNvSpPr>
            <a:spLocks noGrp="1"/>
          </p:cNvSpPr>
          <p:nvPr>
            <p:ph type="body" sz="quarter" idx="1"/>
          </p:nvPr>
        </p:nvSpPr>
        <p:spPr>
          <a:xfrm>
            <a:off x="1364618" y="6964522"/>
            <a:ext cx="7505382" cy="6597968"/>
          </a:xfrm>
          <a:prstGeom prst="rect">
            <a:avLst/>
          </a:prstGeom>
        </p:spPr>
        <p:txBody>
          <a:bodyPr lIns="135906" tIns="67953" rIns="135906" bIns="67953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846327" latinLnBrk="0">
      <a:defRPr sz="1100">
        <a:latin typeface="+mj-lt"/>
        <a:ea typeface="+mj-ea"/>
        <a:cs typeface="+mj-cs"/>
        <a:sym typeface="Calibri"/>
      </a:defRPr>
    </a:lvl1pPr>
    <a:lvl2pPr indent="228600" defTabSz="846327" latinLnBrk="0">
      <a:defRPr sz="1100">
        <a:latin typeface="+mj-lt"/>
        <a:ea typeface="+mj-ea"/>
        <a:cs typeface="+mj-cs"/>
        <a:sym typeface="Calibri"/>
      </a:defRPr>
    </a:lvl2pPr>
    <a:lvl3pPr indent="457200" defTabSz="846327" latinLnBrk="0">
      <a:defRPr sz="1100">
        <a:latin typeface="+mj-lt"/>
        <a:ea typeface="+mj-ea"/>
        <a:cs typeface="+mj-cs"/>
        <a:sym typeface="Calibri"/>
      </a:defRPr>
    </a:lvl3pPr>
    <a:lvl4pPr indent="685800" defTabSz="846327" latinLnBrk="0">
      <a:defRPr sz="1100">
        <a:latin typeface="+mj-lt"/>
        <a:ea typeface="+mj-ea"/>
        <a:cs typeface="+mj-cs"/>
        <a:sym typeface="Calibri"/>
      </a:defRPr>
    </a:lvl4pPr>
    <a:lvl5pPr indent="914400" defTabSz="846327" latinLnBrk="0">
      <a:defRPr sz="1100">
        <a:latin typeface="+mj-lt"/>
        <a:ea typeface="+mj-ea"/>
        <a:cs typeface="+mj-cs"/>
        <a:sym typeface="Calibri"/>
      </a:defRPr>
    </a:lvl5pPr>
    <a:lvl6pPr indent="1143000" defTabSz="846327" latinLnBrk="0">
      <a:defRPr sz="1100">
        <a:latin typeface="+mj-lt"/>
        <a:ea typeface="+mj-ea"/>
        <a:cs typeface="+mj-cs"/>
        <a:sym typeface="Calibri"/>
      </a:defRPr>
    </a:lvl6pPr>
    <a:lvl7pPr indent="1371600" defTabSz="846327" latinLnBrk="0">
      <a:defRPr sz="1100">
        <a:latin typeface="+mj-lt"/>
        <a:ea typeface="+mj-ea"/>
        <a:cs typeface="+mj-cs"/>
        <a:sym typeface="Calibri"/>
      </a:defRPr>
    </a:lvl7pPr>
    <a:lvl8pPr indent="1600200" defTabSz="846327" latinLnBrk="0">
      <a:defRPr sz="1100">
        <a:latin typeface="+mj-lt"/>
        <a:ea typeface="+mj-ea"/>
        <a:cs typeface="+mj-cs"/>
        <a:sym typeface="Calibri"/>
      </a:defRPr>
    </a:lvl8pPr>
    <a:lvl9pPr indent="1828800" defTabSz="846327" latinLnBrk="0">
      <a:defRPr sz="11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86071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7221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73410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99248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74107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0650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708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8155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aşlık Metni"/>
          <p:cNvSpPr txBox="1">
            <a:spLocks noGrp="1"/>
          </p:cNvSpPr>
          <p:nvPr>
            <p:ph type="title"/>
          </p:nvPr>
        </p:nvSpPr>
        <p:spPr>
          <a:xfrm>
            <a:off x="1767754" y="1657751"/>
            <a:ext cx="7145192" cy="2194929"/>
          </a:xfrm>
          <a:prstGeom prst="rect">
            <a:avLst/>
          </a:prstGeom>
        </p:spPr>
        <p:txBody>
          <a:bodyPr anchor="b"/>
          <a:lstStyle>
            <a:lvl1pPr algn="ctr">
              <a:defRPr sz="6600"/>
            </a:lvl1pPr>
          </a:lstStyle>
          <a:p>
            <a:r>
              <a:t>Başlık Metni</a:t>
            </a:r>
          </a:p>
        </p:txBody>
      </p:sp>
      <p:sp>
        <p:nvSpPr>
          <p:cNvPr id="13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2188060" y="3937324"/>
            <a:ext cx="6304580" cy="1522148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640080" algn="ctr">
              <a:buSzTx/>
              <a:buFontTx/>
              <a:buNone/>
              <a:defRPr sz="2400"/>
            </a:lvl2pPr>
            <a:lvl3pPr marL="0" indent="1280160" algn="ctr">
              <a:buSzTx/>
              <a:buFontTx/>
              <a:buNone/>
              <a:defRPr sz="2400"/>
            </a:lvl3pPr>
            <a:lvl4pPr marL="0" indent="1920239" algn="ctr">
              <a:buSzTx/>
              <a:buFontTx/>
              <a:buNone/>
              <a:defRPr sz="2400"/>
            </a:lvl4pPr>
            <a:lvl5pPr marL="0" indent="2560320" algn="ctr">
              <a:buSzTx/>
              <a:buFontTx/>
              <a:buNone/>
              <a:defRPr sz="24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4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Başlık Metni"/>
          <p:cNvSpPr txBox="1">
            <a:spLocks noGrp="1"/>
          </p:cNvSpPr>
          <p:nvPr>
            <p:ph type="title"/>
          </p:nvPr>
        </p:nvSpPr>
        <p:spPr>
          <a:xfrm>
            <a:off x="1715216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59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Başlık Metni"/>
          <p:cNvSpPr txBox="1">
            <a:spLocks noGrp="1"/>
          </p:cNvSpPr>
          <p:nvPr>
            <p:ph type="title"/>
          </p:nvPr>
        </p:nvSpPr>
        <p:spPr>
          <a:xfrm>
            <a:off x="1716312" y="1046265"/>
            <a:ext cx="2711189" cy="1471070"/>
          </a:xfrm>
          <a:prstGeom prst="rect">
            <a:avLst/>
          </a:prstGeom>
        </p:spPr>
        <p:txBody>
          <a:bodyPr anchor="b"/>
          <a:lstStyle>
            <a:lvl1pPr>
              <a:defRPr sz="3400"/>
            </a:lvl1pPr>
          </a:lstStyle>
          <a:p>
            <a:r>
              <a:t>Başlık Metni</a:t>
            </a:r>
          </a:p>
        </p:txBody>
      </p:sp>
      <p:sp>
        <p:nvSpPr>
          <p:cNvPr id="74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4710986" y="1533704"/>
            <a:ext cx="4255592" cy="4480339"/>
          </a:xfrm>
          <a:prstGeom prst="rect">
            <a:avLst/>
          </a:prstGeom>
        </p:spPr>
        <p:txBody>
          <a:bodyPr/>
          <a:lstStyle>
            <a:lvl1pPr marL="247303" indent="-247303">
              <a:defRPr sz="3400"/>
            </a:lvl1pPr>
            <a:lvl2pPr marL="919089" indent="-279009">
              <a:defRPr sz="3400"/>
            </a:lvl2pPr>
            <a:lvl3pPr marL="1609898" indent="-329738">
              <a:defRPr sz="3400"/>
            </a:lvl3pPr>
            <a:lvl4pPr marL="2308859" indent="-388619">
              <a:defRPr sz="3400"/>
            </a:lvl4pPr>
            <a:lvl5pPr marL="2948939" indent="-388619">
              <a:defRPr sz="34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7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716311" y="2517334"/>
            <a:ext cx="2711189" cy="3504005"/>
          </a:xfrm>
          <a:prstGeom prst="rect">
            <a:avLst/>
          </a:prstGeom>
          <a:ln w="12700"/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Başlık Metni"/>
          <p:cNvSpPr txBox="1">
            <a:spLocks noGrp="1"/>
          </p:cNvSpPr>
          <p:nvPr>
            <p:ph type="title"/>
          </p:nvPr>
        </p:nvSpPr>
        <p:spPr>
          <a:xfrm>
            <a:off x="1716312" y="1046265"/>
            <a:ext cx="2711189" cy="1471070"/>
          </a:xfrm>
          <a:prstGeom prst="rect">
            <a:avLst/>
          </a:prstGeom>
        </p:spPr>
        <p:txBody>
          <a:bodyPr anchor="b"/>
          <a:lstStyle>
            <a:lvl1pPr>
              <a:defRPr sz="3400"/>
            </a:lvl1pPr>
          </a:lstStyle>
          <a:p>
            <a:r>
              <a:t>Başlık Metni</a:t>
            </a:r>
          </a:p>
        </p:txBody>
      </p:sp>
      <p:sp>
        <p:nvSpPr>
          <p:cNvPr id="84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4710986" y="1533704"/>
            <a:ext cx="4255592" cy="4480339"/>
          </a:xfrm>
          <a:prstGeom prst="rect">
            <a:avLst/>
          </a:prstGeom>
          <a:ln w="12700"/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5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1716312" y="2517334"/>
            <a:ext cx="2711189" cy="3504005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640080">
              <a:buSzTx/>
              <a:buFontTx/>
              <a:buNone/>
              <a:defRPr sz="1600"/>
            </a:lvl2pPr>
            <a:lvl3pPr marL="0" indent="1280160">
              <a:buSzTx/>
              <a:buFontTx/>
              <a:buNone/>
              <a:defRPr sz="1600"/>
            </a:lvl3pPr>
            <a:lvl4pPr marL="0" indent="1920239">
              <a:buSzTx/>
              <a:buFontTx/>
              <a:buNone/>
              <a:defRPr sz="1600"/>
            </a:lvl4pPr>
            <a:lvl5pPr marL="0" indent="2560320">
              <a:buSzTx/>
              <a:buFontTx/>
              <a:buNone/>
              <a:defRPr sz="16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8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aşlık Metni"/>
          <p:cNvSpPr txBox="1">
            <a:spLocks noGrp="1"/>
          </p:cNvSpPr>
          <p:nvPr>
            <p:ph type="title"/>
          </p:nvPr>
        </p:nvSpPr>
        <p:spPr>
          <a:xfrm>
            <a:off x="1715216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94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1715216" y="2304262"/>
            <a:ext cx="7250268" cy="4000199"/>
          </a:xfrm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95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Başlık Metni"/>
          <p:cNvSpPr txBox="1">
            <a:spLocks noGrp="1"/>
          </p:cNvSpPr>
          <p:nvPr>
            <p:ph type="title"/>
          </p:nvPr>
        </p:nvSpPr>
        <p:spPr>
          <a:xfrm>
            <a:off x="7152917" y="961620"/>
            <a:ext cx="1812568" cy="5342841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103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1715217" y="961620"/>
            <a:ext cx="5332625" cy="5342841"/>
          </a:xfrm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04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Metni"/>
          <p:cNvSpPr txBox="1">
            <a:spLocks noGrp="1"/>
          </p:cNvSpPr>
          <p:nvPr>
            <p:ph type="title"/>
          </p:nvPr>
        </p:nvSpPr>
        <p:spPr>
          <a:xfrm>
            <a:off x="1557602" y="710605"/>
            <a:ext cx="7565496" cy="138642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 anchor="ctr">
            <a:normAutofit/>
          </a:bodyPr>
          <a:lstStyle/>
          <a:p>
            <a:r>
              <a:t>Başlık Metni</a:t>
            </a:r>
          </a:p>
        </p:txBody>
      </p:sp>
      <p:sp>
        <p:nvSpPr>
          <p:cNvPr id="4" name="Gövde Düzeyi Bir…"/>
          <p:cNvSpPr txBox="1">
            <a:spLocks noGrp="1"/>
          </p:cNvSpPr>
          <p:nvPr>
            <p:ph type="body" idx="1"/>
          </p:nvPr>
        </p:nvSpPr>
        <p:spPr>
          <a:xfrm>
            <a:off x="1557602" y="2097028"/>
            <a:ext cx="7565496" cy="483351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>
            <a:normAutofit/>
          </a:bodyPr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5" name="Slayt Numarası"/>
          <p:cNvSpPr txBox="1">
            <a:spLocks noGrp="1"/>
          </p:cNvSpPr>
          <p:nvPr>
            <p:ph type="sldNum" sz="quarter" idx="2"/>
          </p:nvPr>
        </p:nvSpPr>
        <p:spPr>
          <a:xfrm>
            <a:off x="8738256" y="6528748"/>
            <a:ext cx="227228" cy="216909"/>
          </a:xfrm>
          <a:prstGeom prst="rect">
            <a:avLst/>
          </a:prstGeom>
          <a:ln w="3175">
            <a:miter lim="400000"/>
          </a:ln>
        </p:spPr>
        <p:txBody>
          <a:bodyPr wrap="none" lIns="30021" tIns="30021" rIns="30021" bIns="30021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2" name="fr" descr="Genele Açık"/>
          <p:cNvSpPr txBox="1"/>
          <p:nvPr/>
        </p:nvSpPr>
        <p:spPr>
          <a:xfrm>
            <a:off x="0" y="7236460"/>
            <a:ext cx="10680700" cy="19143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>
            <a:spAutoFit/>
          </a:bodyPr>
          <a:lstStyle>
            <a:lvl1pPr algn="r">
              <a:defRPr sz="6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algn="r"/>
            <a:r>
              <a:rPr lang="tr-TR" sz="850" b="0" i="0" u="none" baseline="0">
                <a:solidFill>
                  <a:srgbClr val="000000"/>
                </a:solidFill>
                <a:latin typeface="verdana" panose="020B0604030504040204" pitchFamily="34" charset="0"/>
              </a:rPr>
              <a:t>Genele Açık</a:t>
            </a:r>
            <a:endParaRPr sz="850" b="0" i="0" u="none" baseline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</p:sldLayoutIdLst>
  <p:transition spd="med"/>
  <p:txStyles>
    <p:titleStyle>
      <a:lvl1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229772" marR="0" indent="-229772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911629" marR="0" indent="-271549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600200" marR="0" indent="-320039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227868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91876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355884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4198925" marR="0" indent="-358445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483900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5479084" marR="0" indent="-358445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915" y="1777715"/>
            <a:ext cx="9649139" cy="3018724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0941913"/>
              </p:ext>
            </p:extLst>
          </p:nvPr>
        </p:nvGraphicFramePr>
        <p:xfrm>
          <a:off x="542915" y="4935334"/>
          <a:ext cx="4092695" cy="223694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84789">
                  <a:extLst>
                    <a:ext uri="{9D8B030D-6E8A-4147-A177-3AD203B41FA5}">
                      <a16:colId xmlns:a16="http://schemas.microsoft.com/office/drawing/2014/main" val="484382635"/>
                    </a:ext>
                  </a:extLst>
                </a:gridCol>
                <a:gridCol w="559989">
                  <a:extLst>
                    <a:ext uri="{9D8B030D-6E8A-4147-A177-3AD203B41FA5}">
                      <a16:colId xmlns:a16="http://schemas.microsoft.com/office/drawing/2014/main" val="2974610370"/>
                    </a:ext>
                  </a:extLst>
                </a:gridCol>
                <a:gridCol w="569168">
                  <a:extLst>
                    <a:ext uri="{9D8B030D-6E8A-4147-A177-3AD203B41FA5}">
                      <a16:colId xmlns:a16="http://schemas.microsoft.com/office/drawing/2014/main" val="817640691"/>
                    </a:ext>
                  </a:extLst>
                </a:gridCol>
                <a:gridCol w="348845">
                  <a:extLst>
                    <a:ext uri="{9D8B030D-6E8A-4147-A177-3AD203B41FA5}">
                      <a16:colId xmlns:a16="http://schemas.microsoft.com/office/drawing/2014/main" val="266372803"/>
                    </a:ext>
                  </a:extLst>
                </a:gridCol>
                <a:gridCol w="1929904">
                  <a:extLst>
                    <a:ext uri="{9D8B030D-6E8A-4147-A177-3AD203B41FA5}">
                      <a16:colId xmlns:a16="http://schemas.microsoft.com/office/drawing/2014/main" val="2728138849"/>
                    </a:ext>
                  </a:extLst>
                </a:gridCol>
              </a:tblGrid>
              <a:tr h="0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BOSTANCIK_CEVİZLİ ENERJİ NAKİL HATTI TESİSİ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7700295"/>
                  </a:ext>
                </a:extLst>
              </a:tr>
              <a:tr h="125938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KAMULAŞTIRMASINDA KAMU YARARI BULUNAN TAŞINMAZLAR LİSTESİ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565573"/>
                  </a:ext>
                </a:extLst>
              </a:tr>
              <a:tr h="235037"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>
                          <a:effectLst/>
                          <a:latin typeface="+mj-lt"/>
                        </a:rPr>
                        <a:t>İLİ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İLÇESİ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MAHALLESİ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ADA NO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PARSEL NO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856720769"/>
                  </a:ext>
                </a:extLst>
              </a:tr>
              <a:tr h="417129">
                <a:tc rowSpan="9"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GAZİANTEP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rowSpan="9"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ŞAHİNBEY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 rowSpan="9"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DEREDÜZÜ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101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87,88,89,90,93,94,95,96,97,98,99,226</a:t>
                      </a:r>
                      <a:r>
                        <a:rPr lang="tr-TR" sz="800" u="none" strike="noStrike" dirty="0" smtClean="0">
                          <a:effectLst/>
                          <a:latin typeface="+mj-lt"/>
                        </a:rPr>
                        <a:t>, 229,233,235,237,243,244,245,249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2558536668"/>
                  </a:ext>
                </a:extLst>
              </a:tr>
              <a:tr h="272309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102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 smtClean="0">
                          <a:effectLst/>
                          <a:latin typeface="+mj-lt"/>
                        </a:rPr>
                        <a:t>31,32,33,34,35,39,42,43,44,45,46,86, 94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2414614845"/>
                  </a:ext>
                </a:extLst>
              </a:tr>
              <a:tr h="13924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108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5,6,7,8,9,10,11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4217904101"/>
                  </a:ext>
                </a:extLst>
              </a:tr>
              <a:tr h="17487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109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3,4,6,7,8,9,10,12,13,14,15,16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983837661"/>
                  </a:ext>
                </a:extLst>
              </a:tr>
              <a:tr h="18338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>
                          <a:effectLst/>
                          <a:latin typeface="+mj-lt"/>
                        </a:rPr>
                        <a:t>110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14,15,16,17,18,19,20,21,22,23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4235074481"/>
                  </a:ext>
                </a:extLst>
              </a:tr>
              <a:tr h="13924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111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1,2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876929454"/>
                  </a:ext>
                </a:extLst>
              </a:tr>
              <a:tr h="13924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112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4, 5, 6, 8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2900630307"/>
                  </a:ext>
                </a:extLst>
              </a:tr>
              <a:tr h="13924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 smtClean="0">
                          <a:effectLst/>
                          <a:latin typeface="+mj-lt"/>
                        </a:rPr>
                        <a:t>119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 smtClean="0">
                          <a:effectLst/>
                          <a:latin typeface="+mj-lt"/>
                        </a:rPr>
                        <a:t>5, 6,7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3621164993"/>
                  </a:ext>
                </a:extLst>
              </a:tr>
              <a:tr h="13924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120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800" u="none" strike="noStrike" dirty="0">
                          <a:effectLst/>
                          <a:latin typeface="+mj-lt"/>
                        </a:rPr>
                        <a:t>2,3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2945709817"/>
                  </a:ext>
                </a:extLst>
              </a:tr>
            </a:tbl>
          </a:graphicData>
        </a:graphic>
      </p:graphicFrame>
      <p:sp>
        <p:nvSpPr>
          <p:cNvPr id="116" name="Metin kutusu 5"/>
          <p:cNvSpPr txBox="1"/>
          <p:nvPr/>
        </p:nvSpPr>
        <p:spPr>
          <a:xfrm>
            <a:off x="415192" y="112553"/>
            <a:ext cx="9900428" cy="1429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865239" y="511277"/>
            <a:ext cx="9320981" cy="1215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err="1"/>
              <a:t>Deredüzü</a:t>
            </a:r>
            <a:r>
              <a:rPr lang="tr-TR" sz="2500" b="1" dirty="0"/>
              <a:t> 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/>
              <a:t>Gaziantep 1.,2</a:t>
            </a:r>
            <a:r>
              <a:rPr lang="tr-TR" sz="1600" dirty="0" smtClean="0"/>
              <a:t>., 3., 4., 5., 6., 7., 8., 9., 10. </a:t>
            </a:r>
            <a:r>
              <a:rPr lang="tr-TR" sz="1600" dirty="0"/>
              <a:t>ve </a:t>
            </a:r>
            <a:r>
              <a:rPr lang="tr-TR" sz="1600" dirty="0" smtClean="0"/>
              <a:t>11. </a:t>
            </a:r>
            <a:r>
              <a:rPr lang="tr-TR" sz="1600" dirty="0"/>
              <a:t>Asliye Hukuk Mahkemelerince belirlenen bedeller </a:t>
            </a:r>
            <a:r>
              <a:rPr lang="tr-TR" sz="1600" b="1" dirty="0"/>
              <a:t>Vakıfbank Gaziantep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918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/>
              <a:t> Gaziantep </a:t>
            </a:r>
            <a:r>
              <a:rPr lang="tr-TR" sz="1200" dirty="0"/>
              <a:t>1.,2., 3., 4., 5., 6., 7., 8., 9., 10. ve 11. Asliye </a:t>
            </a:r>
            <a:r>
              <a:rPr lang="tr-TR" sz="1200" dirty="0"/>
              <a:t>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Belgesi,</a:t>
            </a:r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/>
              <a:t>Vakıfbank Gaziantep Şubesine</a:t>
            </a:r>
            <a:r>
              <a:rPr lang="tr-TR" sz="1300" dirty="0"/>
              <a:t> başvuru yapılması gerekmektedir.</a:t>
            </a:r>
          </a:p>
          <a:p>
            <a:r>
              <a:rPr lang="tr-TR" sz="1200" dirty="0"/>
              <a:t> </a:t>
            </a:r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239" y="2566516"/>
            <a:ext cx="8986338" cy="1205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768037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0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900" y="1639477"/>
            <a:ext cx="9972720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1121107"/>
              </p:ext>
            </p:extLst>
          </p:nvPr>
        </p:nvGraphicFramePr>
        <p:xfrm>
          <a:off x="415192" y="5146108"/>
          <a:ext cx="4509233" cy="126855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747942">
                  <a:extLst>
                    <a:ext uri="{9D8B030D-6E8A-4147-A177-3AD203B41FA5}">
                      <a16:colId xmlns:a16="http://schemas.microsoft.com/office/drawing/2014/main" val="484382635"/>
                    </a:ext>
                  </a:extLst>
                </a:gridCol>
                <a:gridCol w="665666">
                  <a:extLst>
                    <a:ext uri="{9D8B030D-6E8A-4147-A177-3AD203B41FA5}">
                      <a16:colId xmlns:a16="http://schemas.microsoft.com/office/drawing/2014/main" val="2974610370"/>
                    </a:ext>
                  </a:extLst>
                </a:gridCol>
                <a:gridCol w="717027">
                  <a:extLst>
                    <a:ext uri="{9D8B030D-6E8A-4147-A177-3AD203B41FA5}">
                      <a16:colId xmlns:a16="http://schemas.microsoft.com/office/drawing/2014/main" val="817640691"/>
                    </a:ext>
                  </a:extLst>
                </a:gridCol>
                <a:gridCol w="814720">
                  <a:extLst>
                    <a:ext uri="{9D8B030D-6E8A-4147-A177-3AD203B41FA5}">
                      <a16:colId xmlns:a16="http://schemas.microsoft.com/office/drawing/2014/main" val="266372803"/>
                    </a:ext>
                  </a:extLst>
                </a:gridCol>
                <a:gridCol w="1563878">
                  <a:extLst>
                    <a:ext uri="{9D8B030D-6E8A-4147-A177-3AD203B41FA5}">
                      <a16:colId xmlns:a16="http://schemas.microsoft.com/office/drawing/2014/main" val="2728138849"/>
                    </a:ext>
                  </a:extLst>
                </a:gridCol>
              </a:tblGrid>
              <a:tr h="247973">
                <a:tc gridSpan="5">
                  <a:txBody>
                    <a:bodyPr/>
                    <a:lstStyle/>
                    <a:p>
                      <a:pPr marL="0" marR="0" lvl="0" indent="0" algn="ctr" defTabSz="35983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0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j-lt"/>
                          <a:ea typeface="+mn-ea"/>
                          <a:cs typeface="+mn-cs"/>
                          <a:sym typeface="Calibri"/>
                        </a:rPr>
                        <a:t>BOSTANCIK_CEVİZLİ ENERJİ NAKİL HATTI TESİSİ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7700295"/>
                  </a:ext>
                </a:extLst>
              </a:tr>
              <a:tr h="220856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KAMULAŞTIRMASINDA KAMU YARARI BULUNAN TAŞINMAZLAR LİSTESİ</a:t>
                      </a:r>
                      <a:endParaRPr lang="tr-TR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565573"/>
                  </a:ext>
                </a:extLst>
              </a:tr>
              <a:tr h="385408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İLİ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İLÇESİ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MAHALLESİ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ADA NO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PARSEL NO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56720769"/>
                  </a:ext>
                </a:extLst>
              </a:tr>
              <a:tr h="41431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GAZİANTEP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ŞAHİNBEY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SARIT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33,34,35,53,54,85,125,126,127,128,129,507,512,513,517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58536668"/>
                  </a:ext>
                </a:extLst>
              </a:tr>
            </a:tbl>
          </a:graphicData>
        </a:graphic>
      </p:graphicFrame>
      <p:sp>
        <p:nvSpPr>
          <p:cNvPr id="116" name="Metin kutusu 5"/>
          <p:cNvSpPr txBox="1"/>
          <p:nvPr/>
        </p:nvSpPr>
        <p:spPr>
          <a:xfrm>
            <a:off x="415192" y="112553"/>
            <a:ext cx="9900428" cy="1429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865239" y="511277"/>
            <a:ext cx="9320981" cy="1215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err="1"/>
              <a:t>Sarıt</a:t>
            </a:r>
            <a:r>
              <a:rPr lang="tr-TR" sz="2500" b="1" dirty="0"/>
              <a:t> 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/>
              <a:t>Gaziantep 1.,2., 3., 4., 5., 6., 7., 8., 9., 10. ve 11. Asliye </a:t>
            </a:r>
            <a:r>
              <a:rPr lang="tr-TR" sz="1600" dirty="0"/>
              <a:t>Hukuk Mahkemelerince belirlenen bedeller </a:t>
            </a:r>
            <a:r>
              <a:rPr lang="tr-TR" sz="1600" b="1" dirty="0"/>
              <a:t>Vakıfbank Gaziantep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918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/>
              <a:t> </a:t>
            </a:r>
            <a:r>
              <a:rPr lang="tr-TR" sz="1200" dirty="0"/>
              <a:t>Gaziantep 1.,2., 3., 4., 5., 6., 7., 8., 9., 10. ve 11. Asliye </a:t>
            </a:r>
            <a:r>
              <a:rPr lang="tr-TR" sz="1200" dirty="0"/>
              <a:t>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Belgesi,</a:t>
            </a:r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/>
              <a:t>Vakıfbank Gaziantep Şubesine</a:t>
            </a:r>
            <a:r>
              <a:rPr lang="tr-TR" sz="1300" dirty="0"/>
              <a:t> başvuru yapılması gerekmektedir.</a:t>
            </a:r>
          </a:p>
          <a:p>
            <a:r>
              <a:rPr lang="tr-TR" sz="1200" dirty="0"/>
              <a:t> </a:t>
            </a:r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899" y="2850402"/>
            <a:ext cx="9232900" cy="766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264616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0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850" y="1654181"/>
            <a:ext cx="9991770" cy="314991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Metin kutusu 5"/>
          <p:cNvSpPr txBox="1"/>
          <p:nvPr/>
        </p:nvSpPr>
        <p:spPr>
          <a:xfrm>
            <a:off x="415192" y="112553"/>
            <a:ext cx="9900428" cy="1429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865239" y="511277"/>
            <a:ext cx="9320981" cy="1215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err="1" smtClean="0"/>
              <a:t>Muhacırosman</a:t>
            </a:r>
            <a:r>
              <a:rPr lang="tr-TR" sz="2500" b="1" dirty="0" smtClean="0"/>
              <a:t> </a:t>
            </a:r>
            <a:r>
              <a:rPr lang="tr-TR" sz="2500" b="1" dirty="0"/>
              <a:t>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/>
              <a:t>Gaziantep 1.,2., 3., 4., 5., 6., 7., 8., 9., 10. ve 11. Asliye </a:t>
            </a:r>
            <a:r>
              <a:rPr lang="tr-TR" sz="1600" dirty="0"/>
              <a:t>Hukuk Mahkemelerince belirlenen bedeller </a:t>
            </a:r>
            <a:r>
              <a:rPr lang="tr-TR" sz="1600" b="1" dirty="0"/>
              <a:t>Vakıfbank Gaziantep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918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/>
              <a:t> </a:t>
            </a:r>
            <a:r>
              <a:rPr lang="tr-TR" sz="1200" dirty="0"/>
              <a:t>Gaziantep 1.,2., 3., 4., 5., 6., 7., 8., 9., 10. ve 11. Asliye </a:t>
            </a:r>
            <a:r>
              <a:rPr lang="tr-TR" sz="1200" dirty="0"/>
              <a:t>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Belgesi,</a:t>
            </a:r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/>
              <a:t>Vakıfbank Gaziantep Şubesine</a:t>
            </a:r>
            <a:r>
              <a:rPr lang="tr-TR" sz="1300" dirty="0"/>
              <a:t> başvuru yapılması gerekmektedir.</a:t>
            </a:r>
          </a:p>
          <a:p>
            <a:r>
              <a:rPr lang="tr-TR" sz="1200" dirty="0"/>
              <a:t> </a:t>
            </a:r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Tablo 11">
            <a:extLst>
              <a:ext uri="{FF2B5EF4-FFF2-40B4-BE49-F238E27FC236}">
                <a16:creationId xmlns:a16="http://schemas.microsoft.com/office/drawing/2014/main" id="{FB5BF233-927C-4987-BA6D-B693439462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5670165"/>
              </p:ext>
            </p:extLst>
          </p:nvPr>
        </p:nvGraphicFramePr>
        <p:xfrm>
          <a:off x="599188" y="5023868"/>
          <a:ext cx="4410726" cy="169808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832154">
                  <a:extLst>
                    <a:ext uri="{9D8B030D-6E8A-4147-A177-3AD203B41FA5}">
                      <a16:colId xmlns:a16="http://schemas.microsoft.com/office/drawing/2014/main" val="4171498867"/>
                    </a:ext>
                  </a:extLst>
                </a:gridCol>
                <a:gridCol w="624116">
                  <a:extLst>
                    <a:ext uri="{9D8B030D-6E8A-4147-A177-3AD203B41FA5}">
                      <a16:colId xmlns:a16="http://schemas.microsoft.com/office/drawing/2014/main" val="2430885603"/>
                    </a:ext>
                  </a:extLst>
                </a:gridCol>
                <a:gridCol w="978088">
                  <a:extLst>
                    <a:ext uri="{9D8B030D-6E8A-4147-A177-3AD203B41FA5}">
                      <a16:colId xmlns:a16="http://schemas.microsoft.com/office/drawing/2014/main" val="3639498420"/>
                    </a:ext>
                  </a:extLst>
                </a:gridCol>
                <a:gridCol w="585954">
                  <a:extLst>
                    <a:ext uri="{9D8B030D-6E8A-4147-A177-3AD203B41FA5}">
                      <a16:colId xmlns:a16="http://schemas.microsoft.com/office/drawing/2014/main" val="1555589536"/>
                    </a:ext>
                  </a:extLst>
                </a:gridCol>
                <a:gridCol w="1390414">
                  <a:extLst>
                    <a:ext uri="{9D8B030D-6E8A-4147-A177-3AD203B41FA5}">
                      <a16:colId xmlns:a16="http://schemas.microsoft.com/office/drawing/2014/main" val="2533050186"/>
                    </a:ext>
                  </a:extLst>
                </a:gridCol>
              </a:tblGrid>
              <a:tr h="140174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900" u="none" strike="noStrike" dirty="0">
                          <a:effectLst/>
                        </a:rPr>
                        <a:t>BOSTANCIK_CEVİZLİ ENERJİ NAKİL HATTI TESİSİ</a:t>
                      </a:r>
                      <a:endParaRPr lang="tr-T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7148266"/>
                  </a:ext>
                </a:extLst>
              </a:tr>
              <a:tr h="155342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900" u="none" strike="noStrike" dirty="0">
                          <a:effectLst/>
                        </a:rPr>
                        <a:t>KAMULAŞTIRMASINDA KAMU YARARI BULUNAN TAŞINMAZLAR LİSTESİ</a:t>
                      </a:r>
                      <a:endParaRPr lang="tr-T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5467324"/>
                  </a:ext>
                </a:extLst>
              </a:tr>
              <a:tr h="272108"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İLİ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İLÇESİ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MAHALLESİ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ADA NO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PARSEL NO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24881797"/>
                  </a:ext>
                </a:extLst>
              </a:tr>
              <a:tr h="140174">
                <a:tc rowSpan="6"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GAZİANTEP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rowSpan="6"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ŞAHİNBEY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rowSpan="6"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MUHACIROSMAN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105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 smtClean="0">
                          <a:effectLst/>
                          <a:latin typeface="+mj-lt"/>
                        </a:rPr>
                        <a:t>19,50,55,56,57,58,59,60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429646"/>
                  </a:ext>
                </a:extLst>
              </a:tr>
              <a:tr h="14017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104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9,10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15570959"/>
                  </a:ext>
                </a:extLst>
              </a:tr>
              <a:tr h="14017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106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12,13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32598878"/>
                  </a:ext>
                </a:extLst>
              </a:tr>
              <a:tr h="14017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129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71,72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25113257"/>
                  </a:ext>
                </a:extLst>
              </a:tr>
              <a:tr h="14017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126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61,66,67,68,70,71,72,73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1846345"/>
                  </a:ext>
                </a:extLst>
              </a:tr>
              <a:tr h="14017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108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 smtClean="0">
                          <a:effectLst/>
                          <a:latin typeface="+mj-lt"/>
                        </a:rPr>
                        <a:t>24,25,26,29,30,31,39,61,63,64,65,67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31730208"/>
                  </a:ext>
                </a:extLst>
              </a:tr>
            </a:tbl>
          </a:graphicData>
        </a:graphic>
      </p:graphicFrame>
      <p:pic>
        <p:nvPicPr>
          <p:cNvPr id="2" name="Resim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702" y="2554027"/>
            <a:ext cx="9219823" cy="1121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519235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6017" y="1639477"/>
            <a:ext cx="9570203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Metin kutusu 5"/>
          <p:cNvSpPr txBox="1"/>
          <p:nvPr/>
        </p:nvSpPr>
        <p:spPr>
          <a:xfrm>
            <a:off x="415192" y="112553"/>
            <a:ext cx="9900428" cy="1429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865239" y="511277"/>
            <a:ext cx="9320981" cy="1215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/>
              <a:t>Yeşilköy 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/>
              <a:t>Gaziantep 1.,2., 3., 4., 5., 6., 7., 8., 9., 10. ve 11. Asliye </a:t>
            </a:r>
            <a:r>
              <a:rPr lang="tr-TR" sz="1600" dirty="0"/>
              <a:t>Hukuk Mahkemelerince belirlenen bedeller </a:t>
            </a:r>
            <a:r>
              <a:rPr lang="tr-TR" sz="1600" b="1" dirty="0"/>
              <a:t>Vakıfbank Gaziantep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918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/>
              <a:t> </a:t>
            </a:r>
            <a:r>
              <a:rPr lang="tr-TR" sz="1200" dirty="0"/>
              <a:t>Gaziantep 1.,2., 3., 4., 5., 6., 7., 8., 9., 10. ve 11. Asliye </a:t>
            </a:r>
            <a:r>
              <a:rPr lang="tr-TR" sz="1200" dirty="0"/>
              <a:t>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Belgesi,</a:t>
            </a:r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/>
              <a:t>Vakıfbank Gaziantep Şubesine</a:t>
            </a:r>
            <a:r>
              <a:rPr lang="tr-TR" sz="1300" dirty="0"/>
              <a:t> başvuru yapılması gerekmektedir.</a:t>
            </a:r>
          </a:p>
          <a:p>
            <a:r>
              <a:rPr lang="tr-TR" sz="1200" dirty="0"/>
              <a:t> </a:t>
            </a:r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Tablo 11">
            <a:extLst>
              <a:ext uri="{FF2B5EF4-FFF2-40B4-BE49-F238E27FC236}">
                <a16:creationId xmlns:a16="http://schemas.microsoft.com/office/drawing/2014/main" id="{868E528F-36EB-4A11-8E36-6D0433FC87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9239480"/>
              </p:ext>
            </p:extLst>
          </p:nvPr>
        </p:nvGraphicFramePr>
        <p:xfrm>
          <a:off x="415192" y="5146108"/>
          <a:ext cx="4308827" cy="168286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747942">
                  <a:extLst>
                    <a:ext uri="{9D8B030D-6E8A-4147-A177-3AD203B41FA5}">
                      <a16:colId xmlns:a16="http://schemas.microsoft.com/office/drawing/2014/main" val="484382635"/>
                    </a:ext>
                  </a:extLst>
                </a:gridCol>
                <a:gridCol w="547159">
                  <a:extLst>
                    <a:ext uri="{9D8B030D-6E8A-4147-A177-3AD203B41FA5}">
                      <a16:colId xmlns:a16="http://schemas.microsoft.com/office/drawing/2014/main" val="2974610370"/>
                    </a:ext>
                  </a:extLst>
                </a:gridCol>
                <a:gridCol w="835534">
                  <a:extLst>
                    <a:ext uri="{9D8B030D-6E8A-4147-A177-3AD203B41FA5}">
                      <a16:colId xmlns:a16="http://schemas.microsoft.com/office/drawing/2014/main" val="817640691"/>
                    </a:ext>
                  </a:extLst>
                </a:gridCol>
                <a:gridCol w="814720">
                  <a:extLst>
                    <a:ext uri="{9D8B030D-6E8A-4147-A177-3AD203B41FA5}">
                      <a16:colId xmlns:a16="http://schemas.microsoft.com/office/drawing/2014/main" val="266372803"/>
                    </a:ext>
                  </a:extLst>
                </a:gridCol>
                <a:gridCol w="1363472">
                  <a:extLst>
                    <a:ext uri="{9D8B030D-6E8A-4147-A177-3AD203B41FA5}">
                      <a16:colId xmlns:a16="http://schemas.microsoft.com/office/drawing/2014/main" val="2728138849"/>
                    </a:ext>
                  </a:extLst>
                </a:gridCol>
              </a:tblGrid>
              <a:tr h="247973">
                <a:tc gridSpan="5">
                  <a:txBody>
                    <a:bodyPr/>
                    <a:lstStyle/>
                    <a:p>
                      <a:pPr marL="0" marR="0" lvl="0" indent="0" algn="ctr" defTabSz="35983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0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j-lt"/>
                          <a:ea typeface="+mn-ea"/>
                          <a:cs typeface="+mn-cs"/>
                          <a:sym typeface="Calibri"/>
                        </a:rPr>
                        <a:t>BOSTANCIK_CEVİZLİ ENERJİ NAKİL HATTI TESİSİ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7700295"/>
                  </a:ext>
                </a:extLst>
              </a:tr>
              <a:tr h="220856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KAMULAŞTIRMASINDA KAMU YARARI BULUNAN TAŞINMAZLAR LİSTESİ</a:t>
                      </a:r>
                      <a:endParaRPr lang="tr-TR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565573"/>
                  </a:ext>
                </a:extLst>
              </a:tr>
              <a:tr h="385408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İLİ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İLÇESİ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MAHALLESİ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ADA NO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PARSEL NO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56720769"/>
                  </a:ext>
                </a:extLst>
              </a:tr>
              <a:tr h="41431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GAZİANTEP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ŞAHİNBEY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YEŞİLKÖY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8,13,14,18,37,38,39,40,51,52,55,56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58536668"/>
                  </a:ext>
                </a:extLst>
              </a:tr>
              <a:tr h="414314">
                <a:tc vMerge="1">
                  <a:txBody>
                    <a:bodyPr/>
                    <a:lstStyle/>
                    <a:p>
                      <a:pPr algn="ctr" fontAlgn="ctr"/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102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13,14,15,17,19,20,22,23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80586034"/>
                  </a:ext>
                </a:extLst>
              </a:tr>
            </a:tbl>
          </a:graphicData>
        </a:graphic>
      </p:graphicFrame>
      <p:pic>
        <p:nvPicPr>
          <p:cNvPr id="2" name="Resim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612" y="2566351"/>
            <a:ext cx="8862512" cy="1072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207944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Metin kutusu 5"/>
          <p:cNvSpPr txBox="1"/>
          <p:nvPr/>
        </p:nvSpPr>
        <p:spPr>
          <a:xfrm>
            <a:off x="415192" y="112553"/>
            <a:ext cx="9900428" cy="1429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865239" y="511277"/>
            <a:ext cx="9320981" cy="1215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err="1"/>
              <a:t>Şahinbeymülk</a:t>
            </a:r>
            <a:r>
              <a:rPr lang="tr-TR" sz="2500" b="1" dirty="0"/>
              <a:t> 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/>
              <a:t>Gaziantep 1.,2., 3., 4., 5., 6., 7., 8., 9., 10. ve 11. Asliye </a:t>
            </a:r>
            <a:r>
              <a:rPr lang="tr-TR" sz="1600" dirty="0"/>
              <a:t>Hukuk Mahkemelerince belirlenen bedeller </a:t>
            </a:r>
            <a:r>
              <a:rPr lang="tr-TR" sz="1600" b="1" dirty="0"/>
              <a:t>Vakıfbank Gaziantep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918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/>
              <a:t> </a:t>
            </a:r>
            <a:r>
              <a:rPr lang="tr-TR" sz="1200" dirty="0"/>
              <a:t>Gaziantep 1.,2., 3., 4., 5., 6., 7., 8., 9., 10. ve 11. Asliye </a:t>
            </a:r>
            <a:r>
              <a:rPr lang="tr-TR" sz="1200" dirty="0"/>
              <a:t>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Belgesi,</a:t>
            </a:r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/>
              <a:t>Vakıfbank Gaziantep Şubesine</a:t>
            </a:r>
            <a:r>
              <a:rPr lang="tr-TR" sz="1300" dirty="0"/>
              <a:t> başvuru yapılması gerekmektedir.</a:t>
            </a:r>
          </a:p>
          <a:p>
            <a:r>
              <a:rPr lang="tr-TR" sz="1200" dirty="0"/>
              <a:t> </a:t>
            </a:r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o 8">
            <a:extLst>
              <a:ext uri="{FF2B5EF4-FFF2-40B4-BE49-F238E27FC236}">
                <a16:creationId xmlns:a16="http://schemas.microsoft.com/office/drawing/2014/main" id="{7942B702-1A77-4ABB-A160-984BDCD2F5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2022726"/>
              </p:ext>
            </p:extLst>
          </p:nvPr>
        </p:nvGraphicFramePr>
        <p:xfrm>
          <a:off x="699554" y="5386689"/>
          <a:ext cx="4319884" cy="138952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970363">
                  <a:extLst>
                    <a:ext uri="{9D8B030D-6E8A-4147-A177-3AD203B41FA5}">
                      <a16:colId xmlns:a16="http://schemas.microsoft.com/office/drawing/2014/main" val="1299947674"/>
                    </a:ext>
                  </a:extLst>
                </a:gridCol>
                <a:gridCol w="871921">
                  <a:extLst>
                    <a:ext uri="{9D8B030D-6E8A-4147-A177-3AD203B41FA5}">
                      <a16:colId xmlns:a16="http://schemas.microsoft.com/office/drawing/2014/main" val="2207271173"/>
                    </a:ext>
                  </a:extLst>
                </a:gridCol>
                <a:gridCol w="958770">
                  <a:extLst>
                    <a:ext uri="{9D8B030D-6E8A-4147-A177-3AD203B41FA5}">
                      <a16:colId xmlns:a16="http://schemas.microsoft.com/office/drawing/2014/main" val="684420680"/>
                    </a:ext>
                  </a:extLst>
                </a:gridCol>
                <a:gridCol w="759415">
                  <a:extLst>
                    <a:ext uri="{9D8B030D-6E8A-4147-A177-3AD203B41FA5}">
                      <a16:colId xmlns:a16="http://schemas.microsoft.com/office/drawing/2014/main" val="2388203440"/>
                    </a:ext>
                  </a:extLst>
                </a:gridCol>
                <a:gridCol w="759415">
                  <a:extLst>
                    <a:ext uri="{9D8B030D-6E8A-4147-A177-3AD203B41FA5}">
                      <a16:colId xmlns:a16="http://schemas.microsoft.com/office/drawing/2014/main" val="3678823246"/>
                    </a:ext>
                  </a:extLst>
                </a:gridCol>
              </a:tblGrid>
              <a:tr h="200522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700" u="none" strike="noStrike" dirty="0">
                          <a:effectLst/>
                        </a:rPr>
                        <a:t>BOSTANCIK_CEVİZLİ ENERJİ NAKİL HATTI TESİSİ</a:t>
                      </a:r>
                      <a:endParaRPr lang="tr-TR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6372259"/>
                  </a:ext>
                </a:extLst>
              </a:tr>
              <a:tr h="247973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700" u="none" strike="noStrike" dirty="0">
                          <a:effectLst/>
                        </a:rPr>
                        <a:t>KAMULAŞTIRMASINDA KAMU YARARI BULUNAN TAŞINMAZLAR LİSTESİ</a:t>
                      </a:r>
                      <a:endParaRPr lang="tr-TR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2844491"/>
                  </a:ext>
                </a:extLst>
              </a:tr>
              <a:tr h="302475"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700" u="none" strike="noStrike">
                          <a:effectLst/>
                        </a:rPr>
                        <a:t>İLİ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700" u="none" strike="noStrike">
                          <a:effectLst/>
                        </a:rPr>
                        <a:t>İLÇESİ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700" u="none" strike="noStrike">
                          <a:effectLst/>
                        </a:rPr>
                        <a:t>MAHALLESİ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700" u="none" strike="noStrike">
                          <a:effectLst/>
                        </a:rPr>
                        <a:t>ADA NO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700" u="none" strike="noStrike">
                          <a:effectLst/>
                        </a:rPr>
                        <a:t>PARSEL NO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54909456"/>
                  </a:ext>
                </a:extLst>
              </a:tr>
              <a:tr h="33608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GAZİANTEP</a:t>
                      </a:r>
                      <a:endParaRPr lang="tr-TR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ŞAHİNBEY</a:t>
                      </a:r>
                      <a:endParaRPr lang="tr-TR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ŞAHİNBEY MÜLK</a:t>
                      </a:r>
                      <a:endParaRPr lang="tr-TR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101</a:t>
                      </a:r>
                      <a:endParaRPr lang="tr-TR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12</a:t>
                      </a:r>
                      <a:endParaRPr lang="tr-TR" sz="10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49997863"/>
                  </a:ext>
                </a:extLst>
              </a:tr>
              <a:tr h="30247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102</a:t>
                      </a:r>
                      <a:endParaRPr lang="tr-TR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</a:t>
                      </a:r>
                      <a:endParaRPr lang="tr-TR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21437157"/>
                  </a:ext>
                </a:extLst>
              </a:tr>
            </a:tbl>
          </a:graphicData>
        </a:graphic>
      </p:graphicFrame>
      <p:pic>
        <p:nvPicPr>
          <p:cNvPr id="2" name="Resim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4926" y="2169747"/>
            <a:ext cx="3629025" cy="18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1212084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0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192" y="1639477"/>
            <a:ext cx="9771027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Metin kutusu 5"/>
          <p:cNvSpPr txBox="1"/>
          <p:nvPr/>
        </p:nvSpPr>
        <p:spPr>
          <a:xfrm>
            <a:off x="415192" y="112553"/>
            <a:ext cx="9900428" cy="1429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865239" y="511277"/>
            <a:ext cx="9320981" cy="1461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err="1"/>
              <a:t>Çöreklik</a:t>
            </a:r>
            <a:r>
              <a:rPr lang="tr-TR" sz="2500" b="1" dirty="0"/>
              <a:t> 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/>
              <a:t>Gaziantep 1.,2., 3., 4., 5., 6., 7., 8., 9., 10. ve 11. Asliye </a:t>
            </a:r>
            <a:r>
              <a:rPr lang="tr-TR" sz="1600" dirty="0"/>
              <a:t>Hukuk Mahkemelerince belirlenen bedeller </a:t>
            </a:r>
            <a:r>
              <a:rPr lang="tr-TR" sz="1600" b="1" dirty="0"/>
              <a:t>Vakıfbank Gaziantep Şubesine </a:t>
            </a:r>
            <a:r>
              <a:rPr lang="tr-TR" sz="1600" dirty="0"/>
              <a:t>yatırılmıştır.</a:t>
            </a:r>
          </a:p>
          <a:p>
            <a:pPr algn="ctr"/>
            <a:endParaRPr lang="tr-TR" sz="1600" dirty="0"/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/>
              <a:t> </a:t>
            </a:r>
            <a:r>
              <a:rPr lang="tr-TR" sz="1200" dirty="0"/>
              <a:t>Gaziantep 1.,2., 3., 4., 5., 6., 7., 8., 9., 10. ve 11. Asliye </a:t>
            </a:r>
            <a:r>
              <a:rPr lang="tr-TR" sz="1200" dirty="0"/>
              <a:t>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Belgesi,</a:t>
            </a:r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/>
              <a:t>Vakıfbank Gaziantep Şubesine</a:t>
            </a:r>
            <a:r>
              <a:rPr lang="tr-TR" sz="1300" dirty="0"/>
              <a:t> başvuru yapılması gerekmektedir.</a:t>
            </a:r>
          </a:p>
          <a:p>
            <a:r>
              <a:rPr lang="tr-TR" sz="1200" dirty="0"/>
              <a:t> </a:t>
            </a:r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</p:txBody>
      </p:sp>
      <p:graphicFrame>
        <p:nvGraphicFramePr>
          <p:cNvPr id="6" name="Tablo 5">
            <a:extLst>
              <a:ext uri="{FF2B5EF4-FFF2-40B4-BE49-F238E27FC236}">
                <a16:creationId xmlns:a16="http://schemas.microsoft.com/office/drawing/2014/main" id="{3ECC270D-8D35-4F8E-AAF7-370F3C2439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4606964"/>
              </p:ext>
            </p:extLst>
          </p:nvPr>
        </p:nvGraphicFramePr>
        <p:xfrm>
          <a:off x="737158" y="4987927"/>
          <a:ext cx="4177741" cy="216534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756508">
                  <a:extLst>
                    <a:ext uri="{9D8B030D-6E8A-4147-A177-3AD203B41FA5}">
                      <a16:colId xmlns:a16="http://schemas.microsoft.com/office/drawing/2014/main" val="3314030989"/>
                    </a:ext>
                  </a:extLst>
                </a:gridCol>
                <a:gridCol w="701841">
                  <a:extLst>
                    <a:ext uri="{9D8B030D-6E8A-4147-A177-3AD203B41FA5}">
                      <a16:colId xmlns:a16="http://schemas.microsoft.com/office/drawing/2014/main" val="1702792123"/>
                    </a:ext>
                  </a:extLst>
                </a:gridCol>
                <a:gridCol w="740832">
                  <a:extLst>
                    <a:ext uri="{9D8B030D-6E8A-4147-A177-3AD203B41FA5}">
                      <a16:colId xmlns:a16="http://schemas.microsoft.com/office/drawing/2014/main" val="2428645667"/>
                    </a:ext>
                  </a:extLst>
                </a:gridCol>
                <a:gridCol w="692093">
                  <a:extLst>
                    <a:ext uri="{9D8B030D-6E8A-4147-A177-3AD203B41FA5}">
                      <a16:colId xmlns:a16="http://schemas.microsoft.com/office/drawing/2014/main" val="1282908773"/>
                    </a:ext>
                  </a:extLst>
                </a:gridCol>
                <a:gridCol w="1286467">
                  <a:extLst>
                    <a:ext uri="{9D8B030D-6E8A-4147-A177-3AD203B41FA5}">
                      <a16:colId xmlns:a16="http://schemas.microsoft.com/office/drawing/2014/main" val="4032747304"/>
                    </a:ext>
                  </a:extLst>
                </a:gridCol>
              </a:tblGrid>
              <a:tr h="77403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BOSTANCIK_CEVİZLİ ENERJİ NAKİL HATTI TESİSİ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9635640"/>
                  </a:ext>
                </a:extLst>
              </a:tr>
              <a:tr h="187297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KAMULAŞTIRMASINDA KAMU YARARI BULUNAN TAŞINMAZLAR LİSTESİ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2323026"/>
                  </a:ext>
                </a:extLst>
              </a:tr>
              <a:tr h="308632"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İLİ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İLÇESİ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MAHALLESİ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ADA NO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PARSEL NO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2432605"/>
                  </a:ext>
                </a:extLst>
              </a:tr>
              <a:tr h="554994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>
                          <a:effectLst/>
                          <a:latin typeface="+mj-lt"/>
                        </a:rPr>
                        <a:t>GAZİANTEP</a:t>
                      </a:r>
                    </a:p>
                  </a:txBody>
                  <a:tcPr marL="9525" marR="9525" marT="9525" marB="0" anchor="ctr"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>
                          <a:effectLst/>
                          <a:latin typeface="+mj-lt"/>
                        </a:rPr>
                        <a:t>ŞAHİNBEY</a:t>
                      </a:r>
                    </a:p>
                  </a:txBody>
                  <a:tcPr marL="9525" marR="9525" marT="9525" marB="0" anchor="ctr"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>
                          <a:effectLst/>
                          <a:latin typeface="+mj-lt"/>
                        </a:rPr>
                        <a:t>ÇÖREKLİK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+mj-lt"/>
                        </a:rPr>
                        <a:t>112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>
                          <a:effectLst/>
                          <a:latin typeface="+mj-lt"/>
                        </a:rPr>
                        <a:t>12,13,16,17,19,21,22,26,27,33,34,35,36,53,54,55,56,57,61,62,63,70,71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46017589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>
                          <a:effectLst/>
                          <a:latin typeface="+mj-lt"/>
                        </a:rPr>
                        <a:t>113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>
                          <a:effectLst/>
                          <a:latin typeface="+mj-lt"/>
                        </a:rPr>
                        <a:t>2,3,45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09197368"/>
                  </a:ext>
                </a:extLst>
              </a:tr>
              <a:tr h="3810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+mj-lt"/>
                        </a:rPr>
                        <a:t>114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>
                          <a:effectLst/>
                          <a:latin typeface="+mj-lt"/>
                        </a:rPr>
                        <a:t>27,67,82,83,115,116,117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25416783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>
                          <a:effectLst/>
                          <a:latin typeface="+mj-lt"/>
                        </a:rPr>
                        <a:t>117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>
                          <a:effectLst/>
                          <a:latin typeface="+mj-lt"/>
                        </a:rPr>
                        <a:t>7,8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40289718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>
                          <a:effectLst/>
                          <a:latin typeface="+mj-lt"/>
                        </a:rPr>
                        <a:t>119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>
                          <a:effectLst/>
                          <a:latin typeface="+mj-lt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08433223"/>
                  </a:ext>
                </a:extLst>
              </a:tr>
            </a:tbl>
          </a:graphicData>
        </a:graphic>
      </p:graphicFrame>
      <p:pic>
        <p:nvPicPr>
          <p:cNvPr id="2" name="Resim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786" y="2572747"/>
            <a:ext cx="8933837" cy="1192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793350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0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3875" y="1639477"/>
            <a:ext cx="9791745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Metin kutusu 5"/>
          <p:cNvSpPr txBox="1"/>
          <p:nvPr/>
        </p:nvSpPr>
        <p:spPr>
          <a:xfrm>
            <a:off x="415192" y="112553"/>
            <a:ext cx="9900428" cy="1429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865239" y="511277"/>
            <a:ext cx="9320981" cy="1461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/>
              <a:t>Kürüm 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/>
              <a:t>Gaziantep 1.,2., 3., 4., 5., 6., 7., 8., 9., 10. ve 11. Asliye </a:t>
            </a:r>
            <a:r>
              <a:rPr lang="tr-TR" sz="1600" dirty="0"/>
              <a:t>Hukuk Mahkemelerince belirlenen bedeller </a:t>
            </a:r>
            <a:r>
              <a:rPr lang="tr-TR" sz="1600" b="1" dirty="0"/>
              <a:t>Vakıfbank Gaziantep Şubesine </a:t>
            </a:r>
            <a:r>
              <a:rPr lang="tr-TR" sz="1600" dirty="0"/>
              <a:t>yatırılmıştır.</a:t>
            </a:r>
          </a:p>
          <a:p>
            <a:pPr algn="ctr"/>
            <a:endParaRPr lang="tr-TR" sz="1600" dirty="0"/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/>
              <a:t> </a:t>
            </a:r>
            <a:r>
              <a:rPr lang="tr-TR" sz="1200" dirty="0"/>
              <a:t>Gaziantep 1.,2., 3., 4., 5., 6., 7., 8., 9., 10. ve 11. Asliye </a:t>
            </a:r>
            <a:r>
              <a:rPr lang="tr-TR" sz="1200" dirty="0"/>
              <a:t>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Belgesi,</a:t>
            </a:r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/>
              <a:t>Vakıfbank Gaziantep Şubesine</a:t>
            </a:r>
            <a:r>
              <a:rPr lang="tr-TR" sz="1300" dirty="0"/>
              <a:t> başvuru yapılması gerekmektedir.</a:t>
            </a:r>
          </a:p>
          <a:p>
            <a:r>
              <a:rPr lang="tr-TR" sz="1200" dirty="0"/>
              <a:t> </a:t>
            </a:r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</p:txBody>
      </p:sp>
      <p:graphicFrame>
        <p:nvGraphicFramePr>
          <p:cNvPr id="9" name="Tablo 8">
            <a:extLst>
              <a:ext uri="{FF2B5EF4-FFF2-40B4-BE49-F238E27FC236}">
                <a16:creationId xmlns:a16="http://schemas.microsoft.com/office/drawing/2014/main" id="{BED19969-29BA-45BD-A179-A46DDC4D45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6348716"/>
              </p:ext>
            </p:extLst>
          </p:nvPr>
        </p:nvGraphicFramePr>
        <p:xfrm>
          <a:off x="865239" y="5007085"/>
          <a:ext cx="4154199" cy="210095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91121">
                  <a:extLst>
                    <a:ext uri="{9D8B030D-6E8A-4147-A177-3AD203B41FA5}">
                      <a16:colId xmlns:a16="http://schemas.microsoft.com/office/drawing/2014/main" val="1387520671"/>
                    </a:ext>
                  </a:extLst>
                </a:gridCol>
                <a:gridCol w="674976">
                  <a:extLst>
                    <a:ext uri="{9D8B030D-6E8A-4147-A177-3AD203B41FA5}">
                      <a16:colId xmlns:a16="http://schemas.microsoft.com/office/drawing/2014/main" val="2286434733"/>
                    </a:ext>
                  </a:extLst>
                </a:gridCol>
                <a:gridCol w="704754">
                  <a:extLst>
                    <a:ext uri="{9D8B030D-6E8A-4147-A177-3AD203B41FA5}">
                      <a16:colId xmlns:a16="http://schemas.microsoft.com/office/drawing/2014/main" val="410629998"/>
                    </a:ext>
                  </a:extLst>
                </a:gridCol>
                <a:gridCol w="624455">
                  <a:extLst>
                    <a:ext uri="{9D8B030D-6E8A-4147-A177-3AD203B41FA5}">
                      <a16:colId xmlns:a16="http://schemas.microsoft.com/office/drawing/2014/main" val="4186104960"/>
                    </a:ext>
                  </a:extLst>
                </a:gridCol>
                <a:gridCol w="1458893">
                  <a:extLst>
                    <a:ext uri="{9D8B030D-6E8A-4147-A177-3AD203B41FA5}">
                      <a16:colId xmlns:a16="http://schemas.microsoft.com/office/drawing/2014/main" val="2552694942"/>
                    </a:ext>
                  </a:extLst>
                </a:gridCol>
              </a:tblGrid>
              <a:tr h="117537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700" u="none" strike="noStrike">
                          <a:effectLst/>
                        </a:rPr>
                        <a:t>BOSTANCIK_CEVİZLİ ENERJİ NAKİL HATTI TESİSİ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3644102"/>
                  </a:ext>
                </a:extLst>
              </a:tr>
              <a:tr h="117537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700" u="none" strike="noStrike" dirty="0">
                          <a:effectLst/>
                        </a:rPr>
                        <a:t>KAMULAŞTIRMASINDA KAMU YARARI BULUNAN TAŞINMAZLAR LİSTESİ</a:t>
                      </a:r>
                      <a:endParaRPr lang="tr-TR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5000211"/>
                  </a:ext>
                </a:extLst>
              </a:tr>
              <a:tr h="117537"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700" u="none" strike="noStrike">
                          <a:effectLst/>
                        </a:rPr>
                        <a:t>İLİ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700" u="none" strike="noStrike">
                          <a:effectLst/>
                        </a:rPr>
                        <a:t>İLÇESİ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700" u="none" strike="noStrike">
                          <a:effectLst/>
                        </a:rPr>
                        <a:t>MAHALLESİ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700" u="none" strike="noStrike">
                          <a:effectLst/>
                        </a:rPr>
                        <a:t>ADA NO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700" u="none" strike="noStrike">
                          <a:effectLst/>
                        </a:rPr>
                        <a:t>PARSEL NO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09084650"/>
                  </a:ext>
                </a:extLst>
              </a:tr>
              <a:tr h="188193"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GAZİANTEP</a:t>
                      </a:r>
                      <a:endParaRPr lang="tr-TR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ŞAHİNBEY</a:t>
                      </a:r>
                      <a:endParaRPr lang="tr-TR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KÜRÜM</a:t>
                      </a:r>
                      <a:endParaRPr lang="tr-TR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128</a:t>
                      </a:r>
                      <a:endParaRPr lang="tr-TR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20,22,28,71</a:t>
                      </a:r>
                      <a:endParaRPr lang="tr-TR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60430791"/>
                  </a:ext>
                </a:extLst>
              </a:tr>
              <a:tr h="16378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129</a:t>
                      </a:r>
                      <a:endParaRPr lang="tr-TR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</a:t>
                      </a:r>
                      <a:endParaRPr lang="tr-TR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74273871"/>
                  </a:ext>
                </a:extLst>
              </a:tr>
              <a:tr h="198169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130</a:t>
                      </a:r>
                      <a:endParaRPr lang="tr-TR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11,12,13,15,16,17</a:t>
                      </a:r>
                      <a:endParaRPr lang="tr-TR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38045783"/>
                  </a:ext>
                </a:extLst>
              </a:tr>
              <a:tr h="247548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137</a:t>
                      </a:r>
                      <a:endParaRPr lang="tr-TR" sz="10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19,20,47,52,53,54,57,60,61</a:t>
                      </a:r>
                      <a:endParaRPr lang="tr-TR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35954463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138</a:t>
                      </a:r>
                      <a:endParaRPr lang="tr-TR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16,21,22,23,24,25</a:t>
                      </a:r>
                      <a:endParaRPr lang="tr-TR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27232775"/>
                  </a:ext>
                </a:extLst>
              </a:tr>
              <a:tr h="16378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139</a:t>
                      </a:r>
                      <a:endParaRPr lang="tr-TR" sz="10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34,35,36</a:t>
                      </a:r>
                      <a:endParaRPr lang="tr-TR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34199948"/>
                  </a:ext>
                </a:extLst>
              </a:tr>
              <a:tr h="432589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140</a:t>
                      </a:r>
                      <a:endParaRPr lang="tr-TR" sz="10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 smtClean="0">
                          <a:effectLst/>
                          <a:latin typeface="+mj-lt"/>
                        </a:rPr>
                        <a:t>12,13,14,15,17,54,55,56,57,58</a:t>
                      </a:r>
                      <a:endParaRPr lang="tr-TR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84523645"/>
                  </a:ext>
                </a:extLst>
              </a:tr>
              <a:tr h="16378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141</a:t>
                      </a:r>
                      <a:endParaRPr lang="tr-TR" sz="10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38</a:t>
                      </a:r>
                      <a:endParaRPr lang="tr-TR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97777346"/>
                  </a:ext>
                </a:extLst>
              </a:tr>
            </a:tbl>
          </a:graphicData>
        </a:graphic>
      </p:graphicFrame>
      <p:pic>
        <p:nvPicPr>
          <p:cNvPr id="2" name="Resim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239" y="2661913"/>
            <a:ext cx="9107436" cy="1006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385251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0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192" y="1639477"/>
            <a:ext cx="9900428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Metin kutusu 5"/>
          <p:cNvSpPr txBox="1"/>
          <p:nvPr/>
        </p:nvSpPr>
        <p:spPr>
          <a:xfrm>
            <a:off x="415192" y="112553"/>
            <a:ext cx="9900428" cy="1429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865239" y="511277"/>
            <a:ext cx="9320981" cy="1461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/>
              <a:t>Cevizli 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/>
              <a:t>Gaziantep 1.,2., 3., 4., 5., 6., 7., 8., 9., 10. ve 11. Asliye </a:t>
            </a:r>
            <a:r>
              <a:rPr lang="tr-TR" sz="1600" dirty="0"/>
              <a:t>Hukuk Mahkemelerince belirlenen bedeller </a:t>
            </a:r>
            <a:r>
              <a:rPr lang="tr-TR" sz="1600" b="1" dirty="0"/>
              <a:t>Vakıfbank Gaziantep Şubesine </a:t>
            </a:r>
            <a:r>
              <a:rPr lang="tr-TR" sz="1600" dirty="0"/>
              <a:t>yatırılmıştır.</a:t>
            </a:r>
          </a:p>
          <a:p>
            <a:pPr algn="ctr"/>
            <a:endParaRPr lang="tr-TR" sz="1600" dirty="0"/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/>
              <a:t> </a:t>
            </a:r>
            <a:r>
              <a:rPr lang="tr-TR" sz="1200" dirty="0"/>
              <a:t>Gaziantep 1.,2., 3., 4., 5., 6., 7., 8., 9., 10. ve 11. Asliye </a:t>
            </a:r>
            <a:r>
              <a:rPr lang="tr-TR" sz="1200" dirty="0"/>
              <a:t>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Belgesi,</a:t>
            </a:r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/>
              <a:t>Vakıfbank Gaziantep Şubesine</a:t>
            </a:r>
            <a:r>
              <a:rPr lang="tr-TR" sz="1300" dirty="0"/>
              <a:t> başvuru yapılması gerekmektedir.</a:t>
            </a:r>
          </a:p>
          <a:p>
            <a:r>
              <a:rPr lang="tr-TR" sz="1200" dirty="0"/>
              <a:t> </a:t>
            </a:r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</p:txBody>
      </p:sp>
      <p:graphicFrame>
        <p:nvGraphicFramePr>
          <p:cNvPr id="2" name="Tablo 1">
            <a:extLst>
              <a:ext uri="{FF2B5EF4-FFF2-40B4-BE49-F238E27FC236}">
                <a16:creationId xmlns:a16="http://schemas.microsoft.com/office/drawing/2014/main" id="{3302FAC0-E64B-45D6-A43D-52AAE0975F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6085270"/>
              </p:ext>
            </p:extLst>
          </p:nvPr>
        </p:nvGraphicFramePr>
        <p:xfrm>
          <a:off x="654615" y="5017596"/>
          <a:ext cx="4364824" cy="215436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723213">
                  <a:extLst>
                    <a:ext uri="{9D8B030D-6E8A-4147-A177-3AD203B41FA5}">
                      <a16:colId xmlns:a16="http://schemas.microsoft.com/office/drawing/2014/main" val="704198924"/>
                    </a:ext>
                  </a:extLst>
                </a:gridCol>
                <a:gridCol w="813041">
                  <a:extLst>
                    <a:ext uri="{9D8B030D-6E8A-4147-A177-3AD203B41FA5}">
                      <a16:colId xmlns:a16="http://schemas.microsoft.com/office/drawing/2014/main" val="368878939"/>
                    </a:ext>
                  </a:extLst>
                </a:gridCol>
                <a:gridCol w="752063">
                  <a:extLst>
                    <a:ext uri="{9D8B030D-6E8A-4147-A177-3AD203B41FA5}">
                      <a16:colId xmlns:a16="http://schemas.microsoft.com/office/drawing/2014/main" val="2041129610"/>
                    </a:ext>
                  </a:extLst>
                </a:gridCol>
                <a:gridCol w="579292">
                  <a:extLst>
                    <a:ext uri="{9D8B030D-6E8A-4147-A177-3AD203B41FA5}">
                      <a16:colId xmlns:a16="http://schemas.microsoft.com/office/drawing/2014/main" val="3777594271"/>
                    </a:ext>
                  </a:extLst>
                </a:gridCol>
                <a:gridCol w="1497215">
                  <a:extLst>
                    <a:ext uri="{9D8B030D-6E8A-4147-A177-3AD203B41FA5}">
                      <a16:colId xmlns:a16="http://schemas.microsoft.com/office/drawing/2014/main" val="870567571"/>
                    </a:ext>
                  </a:extLst>
                </a:gridCol>
              </a:tblGrid>
              <a:tr h="68488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700" u="none" strike="noStrike" dirty="0">
                          <a:effectLst/>
                        </a:rPr>
                        <a:t>BOSTANCIK_CEVİZLİ ENERJİ NAKİL HATTI TESİSİ</a:t>
                      </a:r>
                      <a:endParaRPr lang="tr-TR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5633902"/>
                  </a:ext>
                </a:extLst>
              </a:tr>
              <a:tr h="178689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700" u="none" strike="noStrike" dirty="0">
                          <a:effectLst/>
                        </a:rPr>
                        <a:t>KAMULAŞTIRMASINDA KAMU YARARI BULUNAN TAŞINMAZLAR LİSTESİ</a:t>
                      </a:r>
                      <a:endParaRPr lang="tr-TR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2771995"/>
                  </a:ext>
                </a:extLst>
              </a:tr>
              <a:tr h="123708"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700" u="none" strike="noStrike">
                          <a:effectLst/>
                        </a:rPr>
                        <a:t>İLİ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700" u="none" strike="noStrike">
                          <a:effectLst/>
                        </a:rPr>
                        <a:t>İLÇESİ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700" u="none" strike="noStrike">
                          <a:effectLst/>
                        </a:rPr>
                        <a:t>MAHALLESİ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700" u="none" strike="noStrike">
                          <a:effectLst/>
                        </a:rPr>
                        <a:t>ADA NO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700" u="none" strike="noStrike">
                          <a:effectLst/>
                        </a:rPr>
                        <a:t>PARSEL NO</a:t>
                      </a:r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17349293"/>
                  </a:ext>
                </a:extLst>
              </a:tr>
              <a:tr h="707569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GAZİANTEP</a:t>
                      </a:r>
                      <a:endParaRPr lang="tr-TR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ŞAHİNBEY</a:t>
                      </a:r>
                      <a:endParaRPr lang="tr-TR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CEVİZLİ</a:t>
                      </a:r>
                      <a:endParaRPr lang="tr-TR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128</a:t>
                      </a:r>
                      <a:endParaRPr lang="tr-TR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18,19,30,31,32,37,42,43,44,45,47,50,51,52,54,55,56,57,58,59,61,63,64,68,72,76,77</a:t>
                      </a:r>
                      <a:endParaRPr lang="tr-TR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53396869"/>
                  </a:ext>
                </a:extLst>
              </a:tr>
              <a:tr h="15027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131</a:t>
                      </a:r>
                      <a:endParaRPr lang="tr-TR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12,21</a:t>
                      </a:r>
                      <a:endParaRPr lang="tr-TR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52637941"/>
                  </a:ext>
                </a:extLst>
              </a:tr>
              <a:tr h="57456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133</a:t>
                      </a:r>
                      <a:endParaRPr lang="tr-TR" sz="10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11,12,17,37,38,39,40,41,42,43,44</a:t>
                      </a:r>
                      <a:endParaRPr lang="tr-TR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59881311"/>
                  </a:ext>
                </a:extLst>
              </a:tr>
              <a:tr h="29170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134</a:t>
                      </a:r>
                      <a:endParaRPr lang="tr-TR" sz="10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31,72,73,74</a:t>
                      </a:r>
                      <a:endParaRPr lang="tr-TR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9303688"/>
                  </a:ext>
                </a:extLst>
              </a:tr>
            </a:tbl>
          </a:graphicData>
        </a:graphic>
      </p:graphicFrame>
      <p:pic>
        <p:nvPicPr>
          <p:cNvPr id="4" name="Resim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239" y="2779924"/>
            <a:ext cx="9076312" cy="934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03412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eması">
  <a:themeElements>
    <a:clrScheme name="Office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eması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ctr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t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eması">
  <a:themeElements>
    <a:clrScheme name="Office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eması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ctr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t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188F69FCEFF34D9C2CCB63A365F8F3" ma:contentTypeVersion="0" ma:contentTypeDescription="Create a new document." ma:contentTypeScope="" ma:versionID="f616518088170bc14472b76a46080ea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F234074-C29A-4C16-A3B2-CCA3BB005550}"/>
</file>

<file path=customXml/itemProps2.xml><?xml version="1.0" encoding="utf-8"?>
<ds:datastoreItem xmlns:ds="http://schemas.openxmlformats.org/officeDocument/2006/customXml" ds:itemID="{3806406B-CF02-4935-B6DC-F4A36EE71F37}"/>
</file>

<file path=customXml/itemProps3.xml><?xml version="1.0" encoding="utf-8"?>
<ds:datastoreItem xmlns:ds="http://schemas.openxmlformats.org/officeDocument/2006/customXml" ds:itemID="{A703C0DA-9D3E-4998-AA5D-40B02672014F}"/>
</file>

<file path=docProps/app.xml><?xml version="1.0" encoding="utf-8"?>
<Properties xmlns="http://schemas.openxmlformats.org/officeDocument/2006/extended-properties" xmlns:vt="http://schemas.openxmlformats.org/officeDocument/2006/docPropsVTypes">
  <TotalTime>1598</TotalTime>
  <Words>1287</Words>
  <Application>Microsoft Office PowerPoint</Application>
  <PresentationFormat>Özel</PresentationFormat>
  <Paragraphs>242</Paragraphs>
  <Slides>8</Slides>
  <Notes>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5" baseType="lpstr">
      <vt:lpstr>Arial</vt:lpstr>
      <vt:lpstr>Calibri</vt:lpstr>
      <vt:lpstr>Helvetica</vt:lpstr>
      <vt:lpstr>Times New Roman</vt:lpstr>
      <vt:lpstr>verdana</vt:lpstr>
      <vt:lpstr>verdana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Kenan OZKAN</dc:creator>
  <cp:keywords>I4886p293727nO8</cp:keywords>
  <cp:lastModifiedBy>ilknur EMIROGLU</cp:lastModifiedBy>
  <cp:revision>139</cp:revision>
  <cp:lastPrinted>2019-05-27T08:17:22Z</cp:lastPrinted>
  <dcterms:modified xsi:type="dcterms:W3CDTF">2020-12-07T14:10:40Z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7423c49e-9609-48ce-b325-b26bdebcf268</vt:lpwstr>
  </property>
  <property fmtid="{D5CDD505-2E9C-101B-9397-08002B2CF9AE}" pid="3" name="FirstClassifierName">
    <vt:lpwstr>Kenan OZKAN</vt:lpwstr>
  </property>
  <property fmtid="{D5CDD505-2E9C-101B-9397-08002B2CF9AE}" pid="4" name="FirstClassifiedDate">
    <vt:lpwstr>24.05.2019, 14:42</vt:lpwstr>
  </property>
  <property fmtid="{D5CDD505-2E9C-101B-9397-08002B2CF9AE}" pid="5" name="LastClassifiedDate">
    <vt:lpwstr>24.05.2019, 14:42</vt:lpwstr>
  </property>
  <property fmtid="{D5CDD505-2E9C-101B-9397-08002B2CF9AE}" pid="6" name="LastClassifierName">
    <vt:lpwstr>Kenan OZKAN</vt:lpwstr>
  </property>
  <property fmtid="{D5CDD505-2E9C-101B-9397-08002B2CF9AE}" pid="7" name="CLASSIFICATION">
    <vt:lpwstr>I4886p293727nO8</vt:lpwstr>
  </property>
  <property fmtid="{D5CDD505-2E9C-101B-9397-08002B2CF9AE}" pid="8" name="ContentTypeId">
    <vt:lpwstr>0x010100C6188F69FCEFF34D9C2CCB63A365F8F3</vt:lpwstr>
  </property>
</Properties>
</file>